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sldIdLst>
    <p:sldId id="256" r:id="rId2"/>
    <p:sldId id="260" r:id="rId3"/>
    <p:sldId id="257" r:id="rId4"/>
    <p:sldId id="258" r:id="rId5"/>
    <p:sldId id="259" r:id="rId6"/>
    <p:sldId id="261" r:id="rId7"/>
    <p:sldId id="263" r:id="rId8"/>
    <p:sldId id="264" r:id="rId9"/>
    <p:sldId id="265" r:id="rId10"/>
    <p:sldId id="262" r:id="rId11"/>
    <p:sldId id="266" r:id="rId12"/>
    <p:sldId id="267" r:id="rId13"/>
    <p:sldId id="268" r:id="rId14"/>
    <p:sldId id="269" r:id="rId15"/>
    <p:sldId id="270"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smtClean="0"/>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a:xfrm>
            <a:off x="2692397" y="5037663"/>
            <a:ext cx="5214635" cy="279400"/>
          </a:xfrm>
        </p:spPr>
        <p:txBody>
          <a:bodyPr/>
          <a:lstStyle/>
          <a:p>
            <a:endParaRPr lang="pl-PL"/>
          </a:p>
        </p:txBody>
      </p:sp>
      <p:sp>
        <p:nvSpPr>
          <p:cNvPr id="6" name="Slide Number Placeholder 5"/>
          <p:cNvSpPr>
            <a:spLocks noGrp="1"/>
          </p:cNvSpPr>
          <p:nvPr>
            <p:ph type="sldNum" sz="quarter" idx="12"/>
          </p:nvPr>
        </p:nvSpPr>
        <p:spPr>
          <a:xfrm>
            <a:off x="8956900" y="5037663"/>
            <a:ext cx="551167" cy="279400"/>
          </a:xfrm>
        </p:spPr>
        <p:txBody>
          <a:bodyPr/>
          <a:lstStyle/>
          <a:p>
            <a:fld id="{90851785-7187-44F7-ACFA-D6E7529B440E}" type="slidenum">
              <a:rPr lang="pl-PL" smtClean="0"/>
              <a:t>‹#›</a:t>
            </a:fld>
            <a:endParaRPr lang="pl-PL"/>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130835"/>
      </p:ext>
    </p:extLst>
  </p:cSld>
  <p:clrMapOvr>
    <a:masterClrMapping/>
  </p:clrMapOvr>
  <p:transition spd="slow">
    <p:push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57A7756-4328-4EC6-A22C-0ED8F402F0DD}" type="datetimeFigureOut">
              <a:rPr lang="pl-PL" smtClean="0"/>
              <a:t>2016-06-29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1334273646"/>
      </p:ext>
    </p:extLst>
  </p:cSld>
  <p:clrMapOvr>
    <a:masterClrMapping/>
  </p:clrMapOvr>
  <p:transition spd="slow">
    <p:push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5040358"/>
      </p:ext>
    </p:extLst>
  </p:cSld>
  <p:clrMapOvr>
    <a:masterClrMapping/>
  </p:clrMapOvr>
  <p:transition spd="slow">
    <p:push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030662"/>
      </p:ext>
    </p:extLst>
  </p:cSld>
  <p:clrMapOvr>
    <a:masterClrMapping/>
  </p:clrMapOvr>
  <p:transition spd="slow">
    <p:push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890959788"/>
      </p:ext>
    </p:extLst>
  </p:cSld>
  <p:clrMapOvr>
    <a:masterClrMapping/>
  </p:clrMapOvr>
  <p:transition spd="slow">
    <p:push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2965277"/>
      </p:ext>
    </p:extLst>
  </p:cSld>
  <p:clrMapOvr>
    <a:masterClrMapping/>
  </p:clrMapOvr>
  <p:transition spd="slow">
    <p:push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smtClean="0"/>
              <a:t>Kliknij, aby edytować styl</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978140"/>
      </p:ext>
    </p:extLst>
  </p:cSld>
  <p:clrMapOvr>
    <a:masterClrMapping/>
  </p:clrMapOvr>
  <p:transition spd="slow">
    <p:push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389277"/>
      </p:ext>
    </p:extLst>
  </p:cSld>
  <p:clrMapOvr>
    <a:masterClrMapping/>
  </p:clrMapOvr>
  <p:transition spd="slow">
    <p:push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638707"/>
      </p:ext>
    </p:extLst>
  </p:cSld>
  <p:clrMapOvr>
    <a:masterClrMapping/>
  </p:clrMapOvr>
  <p:transition spd="slow">
    <p:push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788664606"/>
      </p:ext>
    </p:extLst>
  </p:cSld>
  <p:clrMapOvr>
    <a:masterClrMapping/>
  </p:clrMapOvr>
  <p:transition spd="slow">
    <p:push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F57A7756-4328-4EC6-A22C-0ED8F402F0DD}" type="datetimeFigureOut">
              <a:rPr lang="pl-PL" smtClean="0"/>
              <a:t>2016-06-29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0851785-7187-44F7-ACFA-D6E7529B440E}" type="slidenum">
              <a:rPr lang="pl-PL" smtClean="0"/>
              <a:t>‹#›</a:t>
            </a:fld>
            <a:endParaRPr lang="pl-PL"/>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774724"/>
      </p:ext>
    </p:extLst>
  </p:cSld>
  <p:clrMapOvr>
    <a:masterClrMapping/>
  </p:clrMapOvr>
  <p:transition spd="slow">
    <p:push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F57A7756-4328-4EC6-A22C-0ED8F402F0DD}" type="datetimeFigureOut">
              <a:rPr lang="pl-PL" smtClean="0"/>
              <a:t>2016-06-29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1165892083"/>
      </p:ext>
    </p:extLst>
  </p:cSld>
  <p:clrMapOvr>
    <a:masterClrMapping/>
  </p:clrMapOvr>
  <p:transition spd="slow">
    <p:push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F57A7756-4328-4EC6-A22C-0ED8F402F0DD}" type="datetimeFigureOut">
              <a:rPr lang="pl-PL" smtClean="0"/>
              <a:t>2016-06-29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0851785-7187-44F7-ACFA-D6E7529B440E}" type="slidenum">
              <a:rPr lang="pl-PL" smtClean="0"/>
              <a:t>‹#›</a:t>
            </a:fld>
            <a:endParaRPr lang="pl-PL"/>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922350"/>
      </p:ext>
    </p:extLst>
  </p:cSld>
  <p:clrMapOvr>
    <a:masterClrMapping/>
  </p:clrMapOvr>
  <p:transition spd="slow">
    <p:push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F57A7756-4328-4EC6-A22C-0ED8F402F0DD}" type="datetimeFigureOut">
              <a:rPr lang="pl-PL" smtClean="0"/>
              <a:t>2016-06-29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0851785-7187-44F7-ACFA-D6E7529B440E}"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2519649"/>
      </p:ext>
    </p:extLst>
  </p:cSld>
  <p:clrMapOvr>
    <a:masterClrMapping/>
  </p:clrMapOvr>
  <p:transition spd="slow">
    <p:push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A7756-4328-4EC6-A22C-0ED8F402F0DD}" type="datetimeFigureOut">
              <a:rPr lang="pl-PL" smtClean="0"/>
              <a:t>2016-06-29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3429078476"/>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57A7756-4328-4EC6-A22C-0ED8F402F0DD}" type="datetimeFigureOut">
              <a:rPr lang="pl-PL" smtClean="0"/>
              <a:t>2016-06-29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0851785-7187-44F7-ACFA-D6E7529B440E}" type="slidenum">
              <a:rPr lang="pl-PL" smtClean="0"/>
              <a:t>‹#›</a:t>
            </a:fld>
            <a:endParaRPr lang="pl-PL"/>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317242"/>
      </p:ext>
    </p:extLst>
  </p:cSld>
  <p:clrMapOvr>
    <a:masterClrMapping/>
  </p:clrMapOvr>
  <p:transition spd="slow">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smtClean="0"/>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F57A7756-4328-4EC6-A22C-0ED8F402F0DD}" type="datetimeFigureOut">
              <a:rPr lang="pl-PL" smtClean="0"/>
              <a:t>2016-06-29</a:t>
            </a:fld>
            <a:endParaRPr lang="pl-P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851785-7187-44F7-ACFA-D6E7529B440E}" type="slidenum">
              <a:rPr lang="pl-PL" smtClean="0"/>
              <a:t>‹#›</a:t>
            </a:fld>
            <a:endParaRPr lang="pl-PL"/>
          </a:p>
        </p:txBody>
      </p:sp>
    </p:spTree>
    <p:extLst>
      <p:ext uri="{BB962C8B-B14F-4D97-AF65-F5344CB8AC3E}">
        <p14:creationId xmlns:p14="http://schemas.microsoft.com/office/powerpoint/2010/main" val="1926024086"/>
      </p:ext>
    </p:extLst>
  </p:cSld>
  <p:clrMapOvr>
    <a:masterClrMapping/>
  </p:clrMapOvr>
  <p:transition spd="slow">
    <p:push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7A7756-4328-4EC6-A22C-0ED8F402F0DD}" type="datetimeFigureOut">
              <a:rPr lang="pl-PL" smtClean="0"/>
              <a:t>2016-06-29</a:t>
            </a:fld>
            <a:endParaRPr lang="pl-P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0851785-7187-44F7-ACFA-D6E7529B440E}" type="slidenum">
              <a:rPr lang="pl-PL" smtClean="0"/>
              <a:t>‹#›</a:t>
            </a:fld>
            <a:endParaRPr lang="pl-PL"/>
          </a:p>
        </p:txBody>
      </p:sp>
    </p:spTree>
    <p:extLst>
      <p:ext uri="{BB962C8B-B14F-4D97-AF65-F5344CB8AC3E}">
        <p14:creationId xmlns:p14="http://schemas.microsoft.com/office/powerpoint/2010/main" val="358676162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ransition spd="slow">
    <p:push dir="d"/>
  </p:transition>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sz="4800" b="1" dirty="0" smtClean="0"/>
              <a:t>Jaki wpływ na życie człowieka mają pszczoły?</a:t>
            </a:r>
            <a:endParaRPr lang="pl-PL" sz="4800" b="1" dirty="0"/>
          </a:p>
        </p:txBody>
      </p:sp>
      <p:sp>
        <p:nvSpPr>
          <p:cNvPr id="3" name="Podtytuł 2"/>
          <p:cNvSpPr>
            <a:spLocks noGrp="1"/>
          </p:cNvSpPr>
          <p:nvPr>
            <p:ph type="subTitle" idx="1"/>
          </p:nvPr>
        </p:nvSpPr>
        <p:spPr/>
        <p:txBody>
          <a:bodyPr>
            <a:noAutofit/>
          </a:bodyPr>
          <a:lstStyle/>
          <a:p>
            <a:r>
              <a:rPr lang="pl-PL" sz="3600" dirty="0" smtClean="0"/>
              <a:t>Projekt edukacyjny</a:t>
            </a:r>
            <a:endParaRPr lang="pl-PL" sz="3600" dirty="0"/>
          </a:p>
        </p:txBody>
      </p:sp>
      <p:pic>
        <p:nvPicPr>
          <p:cNvPr id="1028" name="Picture 4" descr="https://pixabay.com/static/uploads/photo/2013/07/13/12/51/bee-160471_960_7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81" y="4978399"/>
            <a:ext cx="1173577" cy="152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9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8.54167E-6 -5.18519E-6 L 8.54167E-6 -5.18519E-6 C 0.00626 -0.03357 -0.00025 -0.00302 0.00613 -0.02547 C 0.01068 -0.04191 0.00157 -0.01575 0.00925 -0.04005 C 0.01003 -0.04283 0.0112 -0.04492 0.01225 -0.04746 C 0.01329 -0.05441 0.01342 -0.05695 0.01537 -0.0639 C 0.01628 -0.06691 0.01758 -0.06968 0.0185 -0.07292 C 0.02045 -0.0801 0.0185 -0.07755 0.02045 -0.08566 C 0.02097 -0.08774 0.02188 -0.08936 0.02253 -0.09121 C 0.02357 -0.09422 0.02462 -0.09723 0.02566 -0.10047 C 0.03295 -0.12385 0.0211 -0.0882 0.03074 -0.11691 C 0.03295 -0.14029 0.02969 -0.11482 0.03594 -0.13867 C 0.03699 -0.14283 0.03699 -0.14746 0.0379 -0.15163 C 0.03959 -0.15811 0.04389 -0.16922 0.04623 -0.17524 C 0.0487 -0.1889 0.04792 -0.18612 0.05235 -0.20093 C 0.05326 -0.20394 0.05456 -0.20672 0.05548 -0.20996 C 0.06251 -0.23496 0.05365 -0.20556 0.05847 -0.2264 C 0.05964 -0.23149 0.0612 -0.23612 0.06264 -0.24098 C 0.06329 -0.24353 0.0642 -0.24584 0.06472 -0.24839 C 0.06602 -0.25556 0.0668 -0.26343 0.06876 -0.27015 L 0.07501 -0.29214 C 0.07566 -0.29468 0.07644 -0.297 0.07696 -0.29954 C 0.07826 -0.3051 0.08139 -0.32107 0.08321 -0.32686 C 0.08438 -0.33079 0.08594 -0.33404 0.08725 -0.33774 C 0.0935 -0.35579 0.08933 -0.34468 0.09441 -0.36158 C 0.09545 -0.36459 0.09649 -0.3676 0.09753 -0.37061 C 0.09883 -0.37431 0.10053 -0.37779 0.1017 -0.38172 C 0.10248 -0.3845 0.10274 -0.38797 0.10365 -0.39075 C 0.10482 -0.39422 0.10665 -0.39654 0.10782 -0.40001 C 0.10873 -0.40279 0.10899 -0.40603 0.1099 -0.40904 C 0.11042 -0.41112 0.1112 -0.41274 0.11199 -0.41459 C 0.11394 -0.41945 0.11602 -0.42431 0.11811 -0.42917 C 0.11915 -0.43149 0.12032 -0.4338 0.12123 -0.43635 C 0.12214 -0.43959 0.12292 -0.44283 0.12423 -0.44561 C 0.1254 -0.44792 0.12696 -0.44931 0.12839 -0.45117 C 0.12969 -0.45533 0.13126 -0.4595 0.13243 -0.4639 C 0.13295 -0.46552 0.13295 -0.46783 0.13347 -0.46945 C 0.13594 -0.4757 0.13933 -0.48103 0.14167 -0.48751 C 0.14311 -0.49121 0.14441 -0.49492 0.14584 -0.49862 C 0.14818 -0.50417 0.14988 -0.51089 0.153 -0.51505 C 0.15443 -0.51691 0.15587 -0.51829 0.15717 -0.52038 C 0.15899 -0.52385 0.16055 -0.52779 0.16225 -0.53149 C 0.16472 -0.53681 0.16628 -0.54399 0.16941 -0.54792 C 0.17045 -0.54908 0.17149 -0.55024 0.17253 -0.55163 C 0.17396 -0.55325 0.17527 -0.55533 0.1767 -0.55695 C 0.17826 -0.55904 0.18021 -0.56042 0.18178 -0.56251 C 0.18399 -0.56529 0.18568 -0.56922 0.18803 -0.57154 C 0.18985 -0.57362 0.19206 -0.57385 0.19415 -0.57524 C 0.19727 -0.57755 0.2004 -0.57987 0.20339 -0.58265 C 0.21654 -0.59422 0.21472 -0.59746 0.23321 -0.60626 C 0.23699 -0.60811 0.24063 -0.61019 0.24441 -0.61181 C 0.25821 -0.6176 0.25183 -0.61297 0.26602 -0.62084 C 0.26889 -0.62246 0.27149 -0.62478 0.27423 -0.6264 C 0.28503 -0.63288 0.28334 -0.63126 0.29376 -0.63566 C 0.29649 -0.63681 0.29923 -0.63843 0.30196 -0.63913 C 0.3073 -0.64098 0.32175 -0.64237 0.32566 -0.64283 C 0.35704 -0.65163 0.34649 -0.65117 0.39141 -0.64468 C 0.39324 -0.64445 0.3948 -0.64237 0.39649 -0.64098 C 0.4004 -0.63797 0.40144 -0.63681 0.40469 -0.63195 C 0.40964 -0.62478 0.41446 -0.61737 0.41915 -0.60996 C 0.42097 -0.60718 0.4224 -0.60348 0.42423 -0.60093 C 0.42618 -0.59816 0.42865 -0.59654 0.43048 -0.59353 C 0.4336 -0.58797 0.43568 -0.58103 0.43868 -0.57524 C 0.45014 -0.55255 0.46407 -0.53311 0.47357 -0.50765 C 0.48152 -0.48681 0.49896 -0.44121 0.50339 -0.42177 C 0.50548 -0.41274 0.50743 -0.40348 0.50951 -0.39445 C 0.51433 -0.37454 0.52136 -0.34954 0.52501 -0.32871 C 0.52852 -0.30811 0.53139 -0.28728 0.53425 -0.26667 C 0.53477 -0.26251 0.5349 -0.25811 0.53529 -0.25371 C 0.53555 -0.25024 0.53594 -0.24654 0.5362 -0.24283 C 0.53751 -0.19885 0.53855 -0.1882 0.53529 -0.13496 C 0.53464 -0.12617 0.53269 -0.11783 0.53113 -0.1095 C 0.5267 -0.08658 0.51667 -0.04723 0.50847 -0.03288 C 0.50574 -0.02802 0.50261 -0.02362 0.50027 -0.01806 C 0.49818 -0.0132 0.49727 -0.00672 0.49519 -0.00163 C 0.49389 0.00138 0.49167 0.003 0.48998 0.00555 C 0.48855 0.00786 0.48751 0.0111 0.48594 0.01296 C 0.47136 0.02916 0.46771 0.02569 0.44792 0.03124 C 0.44545 0.03171 0.44311 0.03217 0.44076 0.03286 C 0.43764 0.03402 0.43464 0.03587 0.43152 0.03657 C 0.4267 0.03772 0.42188 0.03796 0.41706 0.03842 C 0.38021 0.04883 0.40001 0.04675 0.35743 0.04212 C 0.3543 0.03819 0.34584 0.02823 0.34206 0.02198 C 0.3392 0.01735 0.3362 0.01296 0.33386 0.0074 C 0.33035 -0.0007 0.32462 -0.01806 0.32462 -0.01806 C 0.32396 -0.02316 0.32357 -0.02802 0.32253 -0.03288 C 0.31745 -0.05765 0.31758 -0.047 0.31329 -0.07107 C 0.31042 -0.08751 0.30951 -0.09978 0.30821 -0.11691 C 0.30782 -0.12177 0.30756 -0.12663 0.30717 -0.13149 C 0.30652 -0.13867 0.30574 -0.14607 0.30508 -0.15325 C 0.30548 -0.17593 0.30456 -0.19862 0.30613 -0.22084 C 0.3073 -0.23728 0.31146 -0.25232 0.31329 -0.26853 C 0.3155 -0.28751 0.3129 -0.26853 0.31641 -0.28496 C 0.31758 -0.29029 0.31824 -0.29607 0.31954 -0.3014 C 0.32227 -0.31297 0.32969 -0.33774 0.33386 -0.34885 C 0.34076 -0.36737 0.34727 -0.38681 0.35548 -0.40348 C 0.3599 -0.41274 0.36472 -0.4213 0.36876 -0.43103 C 0.3737 -0.4426 0.37748 -0.45556 0.38217 -0.4676 C 0.38673 -0.47917 0.40209 -0.51575 0.4099 -0.53149 C 0.41186 -0.53542 0.4142 -0.53843 0.41602 -0.54237 C 0.42149 -0.55371 0.42045 -0.55695 0.42735 -0.56621 C 0.42917 -0.56853 0.43165 -0.56945 0.43347 -0.57154 C 0.4491 -0.59005 0.43633 -0.57894 0.45105 -0.59353 C 0.45678 -0.59931 0.46277 -0.60394 0.4685 -0.60996 C 0.47071 -0.61251 0.4724 -0.61667 0.47462 -0.61922 C 0.49311 -0.63959 0.49037 -0.63357 0.50756 -0.65024 C 0.51407 -0.65649 0.52071 -0.66274 0.52696 -0.67015 C 0.53581 -0.68079 0.54115 -0.68797 0.5517 -0.69584 C 0.55834 -0.70093 0.56563 -0.70325 0.57227 -0.70857 C 0.57605 -0.71158 0.57969 -0.71482 0.58347 -0.71783 C 0.5862 -0.71968 0.58907 -0.72084 0.5918 -0.72316 C 0.59402 -0.72524 0.59558 -0.72917 0.59792 -0.73056 C 0.60079 -0.73218 0.60404 -0.73172 0.60717 -0.73242 C 0.61199 -0.73473 0.6168 -0.73681 0.62149 -0.73959 C 0.6237 -0.74098 0.62553 -0.74376 0.62774 -0.74515 C 0.63008 -0.74677 0.63243 -0.74769 0.6349 -0.74885 C 0.6599 -0.75996 0.63712 -0.74931 0.65951 -0.75788 C 0.68425 -0.76737 0.66889 -0.76367 0.68633 -0.76714 C 0.70977 -0.78103 0.69258 -0.77223 0.74792 -0.76899 C 0.75001 -0.76876 0.75196 -0.7676 0.75404 -0.76714 C 0.76368 -0.76436 0.75834 -0.76644 0.76537 -0.76343 C 0.76641 -0.76228 0.76758 -0.76135 0.7685 -0.75973 C 0.77136 -0.7551 0.77357 -0.74931 0.7767 -0.74515 C 0.7866 -0.73195 0.77605 -0.74492 0.78386 -0.73774 C 0.79988 -0.72362 0.78529 -0.73589 0.79415 -0.72686 C 0.79545 -0.72547 0.79688 -0.72454 0.79831 -0.72316 C 0.79896 -0.72084 0.79936 -0.71806 0.80027 -0.71598 C 0.80105 -0.71413 0.80248 -0.71367 0.80339 -0.71228 L 0.8086 -0.70325 " pathEditMode="relative" ptsTypes="AAAAAAAAAAAAAAAAAAAAAAAAAAAAAAAAAAAAAAAAAAAAAAAAAAAAAAAAAAAAAAAAAAAAAAAAAAAAAAAAAAAAAAAAAAAAAAAAAAAAAAAAAAAAAAAAAAAAAAAAAAAAAAAAA">
                                      <p:cBhvr>
                                        <p:cTn id="6" dur="2000" fill="hold"/>
                                        <p:tgtEl>
                                          <p:spTgt spid="1028"/>
                                        </p:tgtEl>
                                        <p:attrNameLst>
                                          <p:attrName>ppt_x</p:attrName>
                                          <p:attrName>ppt_y</p:attrName>
                                        </p:attrNameLst>
                                      </p:cBhvr>
                                    </p:animMotion>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5402" y="982133"/>
            <a:ext cx="9601196" cy="1372760"/>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a:solidFill>
                  <a:schemeClr val="bg1"/>
                </a:solidFill>
              </a:rPr>
              <a:t>Dlaczego pszczoły są tak ważne</a:t>
            </a:r>
            <a:r>
              <a:rPr lang="pl-PL" b="1" dirty="0" smtClean="0">
                <a:solidFill>
                  <a:schemeClr val="bg1"/>
                </a:solidFill>
              </a:rPr>
              <a:t>?</a:t>
            </a:r>
            <a:endParaRPr lang="pl-PL" b="1" dirty="0">
              <a:solidFill>
                <a:schemeClr val="bg1"/>
              </a:solidFill>
            </a:endParaRPr>
          </a:p>
        </p:txBody>
      </p:sp>
      <p:sp>
        <p:nvSpPr>
          <p:cNvPr id="3" name="Symbol zastępczy zawartości 2"/>
          <p:cNvSpPr>
            <a:spLocks noGrp="1"/>
          </p:cNvSpPr>
          <p:nvPr>
            <p:ph idx="1"/>
          </p:nvPr>
        </p:nvSpPr>
        <p:spPr>
          <a:xfrm>
            <a:off x="1244252" y="2467625"/>
            <a:ext cx="9601196" cy="4221273"/>
          </a:xfrm>
        </p:spPr>
        <p:txBody>
          <a:bodyPr>
            <a:normAutofit fontScale="85000" lnSpcReduction="20000"/>
          </a:bodyPr>
          <a:lstStyle/>
          <a:p>
            <a:pPr marL="0" indent="0" algn="just">
              <a:buNone/>
            </a:pPr>
            <a:r>
              <a:rPr lang="pl-PL" dirty="0" smtClean="0"/>
              <a:t>Pszczoła </a:t>
            </a:r>
            <a:r>
              <a:rPr lang="pl-PL" dirty="0"/>
              <a:t>odgrywa ogromną rolę w środowisku. Pszczoły stanowią aż 80% owadów zapylających rośliny. Dzięki temu pozwalają rosnąć roślinom, które są przecież niezwykle ważne: produkują tlen, są pokarmem dla roślinożerców... Potrafią też wybrać najodpowiedniejsze miejsce i czas do zbierania pożytku. Informacje o tym miejscu przekazują sobie za pomocą tańca. Rośliny wydają dużo większe plony, kiedy są zapylane przez pszczoły. Ponadto owady te wytwarzają wiele pożytecznych produktów:</a:t>
            </a:r>
          </a:p>
          <a:p>
            <a:pPr marL="0" indent="0" algn="just">
              <a:buNone/>
            </a:pPr>
            <a:r>
              <a:rPr lang="pl-PL" dirty="0" smtClean="0"/>
              <a:t>-</a:t>
            </a:r>
            <a:r>
              <a:rPr lang="pl-PL" dirty="0"/>
              <a:t>miód (będący zarówno produktem spożywczym, jak i leczniczym),</a:t>
            </a:r>
          </a:p>
          <a:p>
            <a:pPr marL="0" indent="0" algn="just">
              <a:buNone/>
            </a:pPr>
            <a:r>
              <a:rPr lang="pl-PL" dirty="0" smtClean="0"/>
              <a:t>-</a:t>
            </a:r>
            <a:r>
              <a:rPr lang="pl-PL" dirty="0"/>
              <a:t>wosk pszczeli (który jest wykorzystywany m.in. w produkcji leków i kosmetyków),</a:t>
            </a:r>
          </a:p>
          <a:p>
            <a:pPr marL="0" indent="0" algn="just">
              <a:buNone/>
            </a:pPr>
            <a:r>
              <a:rPr lang="pl-PL" dirty="0" smtClean="0"/>
              <a:t>-</a:t>
            </a:r>
            <a:r>
              <a:rPr lang="pl-PL" dirty="0"/>
              <a:t>pyłek kwiatowy (używany w medycynie),</a:t>
            </a:r>
          </a:p>
          <a:p>
            <a:pPr marL="0" indent="0" algn="just">
              <a:buNone/>
            </a:pPr>
            <a:r>
              <a:rPr lang="pl-PL" dirty="0" smtClean="0"/>
              <a:t>-</a:t>
            </a:r>
            <a:r>
              <a:rPr lang="pl-PL" dirty="0"/>
              <a:t>kit pszczeli (również używany w medycynie, m.in. jako środek dezynfekujący),</a:t>
            </a:r>
          </a:p>
          <a:p>
            <a:pPr marL="0" indent="0" algn="just">
              <a:buNone/>
            </a:pPr>
            <a:r>
              <a:rPr lang="pl-PL" dirty="0" smtClean="0"/>
              <a:t>-jad </a:t>
            </a:r>
            <a:r>
              <a:rPr lang="pl-PL" dirty="0"/>
              <a:t>pszczeli (wykorzystywany w medycynie)</a:t>
            </a:r>
          </a:p>
          <a:p>
            <a:pPr marL="0" indent="0" algn="just">
              <a:buNone/>
            </a:pPr>
            <a:r>
              <a:rPr lang="pl-PL" dirty="0" smtClean="0"/>
              <a:t>-</a:t>
            </a:r>
            <a:r>
              <a:rPr lang="pl-PL" dirty="0"/>
              <a:t>oraz inne, przydatne produkty.</a:t>
            </a:r>
          </a:p>
          <a:p>
            <a:endParaRPr lang="pl-PL" dirty="0"/>
          </a:p>
        </p:txBody>
      </p:sp>
    </p:spTree>
    <p:extLst>
      <p:ext uri="{BB962C8B-B14F-4D97-AF65-F5344CB8AC3E}">
        <p14:creationId xmlns:p14="http://schemas.microsoft.com/office/powerpoint/2010/main" val="106055579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Budowa pszczoły</a:t>
            </a:r>
            <a:endParaRPr lang="pl-PL" b="1" dirty="0">
              <a:solidFill>
                <a:schemeClr val="bg1"/>
              </a:solidFill>
            </a:endParaRPr>
          </a:p>
        </p:txBody>
      </p:sp>
      <p:pic>
        <p:nvPicPr>
          <p:cNvPr id="4" name="Symbol zastępczy zawartości 3"/>
          <p:cNvPicPr>
            <a:picLocks noGrp="1" noChangeAspect="1"/>
          </p:cNvPicPr>
          <p:nvPr>
            <p:ph idx="1"/>
          </p:nvPr>
        </p:nvPicPr>
        <p:blipFill>
          <a:blip r:embed="rId2"/>
          <a:stretch>
            <a:fillRect/>
          </a:stretch>
        </p:blipFill>
        <p:spPr>
          <a:xfrm>
            <a:off x="6321252" y="2467628"/>
            <a:ext cx="3874933" cy="3866097"/>
          </a:xfrm>
          <a:prstGeom prst="rect">
            <a:avLst/>
          </a:prstGeom>
          <a:ln>
            <a:solidFill>
              <a:schemeClr val="tx1"/>
            </a:solidFill>
          </a:ln>
        </p:spPr>
      </p:pic>
      <p:sp>
        <p:nvSpPr>
          <p:cNvPr id="5" name="pole tekstowe 4"/>
          <p:cNvSpPr txBox="1"/>
          <p:nvPr/>
        </p:nvSpPr>
        <p:spPr>
          <a:xfrm>
            <a:off x="1513720" y="5964393"/>
            <a:ext cx="4582280" cy="369332"/>
          </a:xfrm>
          <a:prstGeom prst="rect">
            <a:avLst/>
          </a:prstGeom>
          <a:noFill/>
        </p:spPr>
        <p:txBody>
          <a:bodyPr wrap="none" rtlCol="0">
            <a:spAutoFit/>
          </a:bodyPr>
          <a:lstStyle/>
          <a:p>
            <a:r>
              <a:rPr lang="pl-PL" dirty="0" smtClean="0"/>
              <a:t>Źródło: "Pszczoły moje hobby" </a:t>
            </a:r>
            <a:r>
              <a:rPr lang="pl-PL" dirty="0" err="1" smtClean="0"/>
              <a:t>Irmgard</a:t>
            </a:r>
            <a:r>
              <a:rPr lang="pl-PL" dirty="0" smtClean="0"/>
              <a:t> </a:t>
            </a:r>
            <a:r>
              <a:rPr lang="pl-PL" dirty="0" err="1" smtClean="0"/>
              <a:t>Diemer</a:t>
            </a:r>
            <a:endParaRPr lang="pl-PL" dirty="0"/>
          </a:p>
        </p:txBody>
      </p:sp>
    </p:spTree>
    <p:extLst>
      <p:ext uri="{BB962C8B-B14F-4D97-AF65-F5344CB8AC3E}">
        <p14:creationId xmlns:p14="http://schemas.microsoft.com/office/powerpoint/2010/main" val="91303503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Rodzina pszczela</a:t>
            </a:r>
            <a:endParaRPr lang="pl-PL" b="1" dirty="0">
              <a:solidFill>
                <a:schemeClr val="bg1"/>
              </a:solidFill>
            </a:endParaRPr>
          </a:p>
        </p:txBody>
      </p:sp>
      <p:sp>
        <p:nvSpPr>
          <p:cNvPr id="3" name="Symbol zastępczy zawartości 2"/>
          <p:cNvSpPr>
            <a:spLocks noGrp="1"/>
          </p:cNvSpPr>
          <p:nvPr>
            <p:ph idx="1"/>
          </p:nvPr>
        </p:nvSpPr>
        <p:spPr>
          <a:xfrm>
            <a:off x="1295402" y="2431670"/>
            <a:ext cx="9601196" cy="3818817"/>
          </a:xfrm>
        </p:spPr>
        <p:txBody>
          <a:bodyPr>
            <a:normAutofit fontScale="40000" lnSpcReduction="20000"/>
          </a:bodyPr>
          <a:lstStyle/>
          <a:p>
            <a:pPr marL="0" indent="0">
              <a:buNone/>
            </a:pPr>
            <a:r>
              <a:rPr lang="pl-PL" sz="5100" dirty="0" smtClean="0"/>
              <a:t>Rodzina </a:t>
            </a:r>
            <a:r>
              <a:rPr lang="pl-PL" sz="5100" dirty="0"/>
              <a:t>pszczela składa się z owadów w trzech różnych postaciach: matki, czyli królowej, robotnic i trutni.</a:t>
            </a:r>
          </a:p>
          <a:p>
            <a:pPr marL="0" indent="0">
              <a:buNone/>
            </a:pPr>
            <a:r>
              <a:rPr lang="pl-PL" sz="5100" dirty="0"/>
              <a:t>Matka pszczela jest niezbędna do prawidłowego funkcjonowania ula. Towarzyszy jej zawsze niewielka grupa robotnic, która ją karmi i dba o nią. Może składać do 1500 jaj. Wygląda inaczej niż robotnice, jest m.in. większa.</a:t>
            </a:r>
          </a:p>
          <a:p>
            <a:pPr marL="0" indent="0">
              <a:buNone/>
            </a:pPr>
            <a:r>
              <a:rPr lang="pl-PL" sz="5100" dirty="0"/>
              <a:t>Trutnie to samce. Podobnie jak królowa, one również są większe od robotnic i też różnią się od nich wyglądem. Nie mają one żądła i wydają niskie, buczące dźwięki. Są niezbędni jako ojcowie. Same nie zbierają nektaru i żywią się jedynie gotowymi zapasami pokarmu. Latem, kiedy nie są potrzebne, są wyrzucane z ula przez pozostałe pszczoły. </a:t>
            </a:r>
          </a:p>
          <a:p>
            <a:pPr marL="0" indent="0">
              <a:buNone/>
            </a:pPr>
            <a:r>
              <a:rPr lang="pl-PL" sz="5100" dirty="0"/>
              <a:t>Robotnice troszczą się o ul, karmią czerw, zbierają pożywienie oraz wykonują mnóstwo innych, niezbędnych prac. Społeczeństwo pszczół może liczyć nawet 80 000 robotnic. To one robią wszystko, co niezbędne do życia pszczelej rodziny Robotnice nie potrafią składać jaj. </a:t>
            </a:r>
          </a:p>
          <a:p>
            <a:endParaRPr lang="pl-PL" dirty="0"/>
          </a:p>
        </p:txBody>
      </p:sp>
    </p:spTree>
    <p:extLst>
      <p:ext uri="{BB962C8B-B14F-4D97-AF65-F5344CB8AC3E}">
        <p14:creationId xmlns:p14="http://schemas.microsoft.com/office/powerpoint/2010/main" val="147750238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Wizyta w Muzeum Wsi Radomskiej</a:t>
            </a:r>
            <a:endParaRPr lang="pl-PL" b="1" dirty="0">
              <a:solidFill>
                <a:schemeClr val="bg1"/>
              </a:solidFill>
            </a:endParaRPr>
          </a:p>
        </p:txBody>
      </p:sp>
      <p:sp>
        <p:nvSpPr>
          <p:cNvPr id="3" name="Symbol zastępczy zawartości 2"/>
          <p:cNvSpPr>
            <a:spLocks noGrp="1"/>
          </p:cNvSpPr>
          <p:nvPr>
            <p:ph idx="1"/>
          </p:nvPr>
        </p:nvSpPr>
        <p:spPr>
          <a:xfrm>
            <a:off x="1295402" y="2469249"/>
            <a:ext cx="9601196" cy="3318936"/>
          </a:xfrm>
        </p:spPr>
        <p:txBody>
          <a:bodyPr/>
          <a:lstStyle/>
          <a:p>
            <a:pPr marL="0" indent="0" algn="ctr">
              <a:buNone/>
            </a:pPr>
            <a:r>
              <a:rPr lang="pl-PL" dirty="0" smtClean="0"/>
              <a:t>Obejrzałam </a:t>
            </a:r>
            <a:r>
              <a:rPr lang="pl-PL" dirty="0" smtClean="0"/>
              <a:t>także </a:t>
            </a:r>
            <a:r>
              <a:rPr lang="pl-PL" dirty="0" smtClean="0"/>
              <a:t>ekspozycję pszczelarską w Muzeum Wsi Radomskiej.</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9208" y="3269873"/>
            <a:ext cx="3602083" cy="2701562"/>
          </a:xfrm>
          <a:prstGeom prst="rect">
            <a:avLst/>
          </a:prstGeom>
          <a:ln>
            <a:solidFill>
              <a:schemeClr val="accent1"/>
            </a:solidFill>
          </a:ln>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3" y="2845031"/>
            <a:ext cx="2344803" cy="3126404"/>
          </a:xfrm>
          <a:prstGeom prst="rect">
            <a:avLst/>
          </a:prstGeom>
          <a:ln>
            <a:solidFill>
              <a:schemeClr val="accent1"/>
            </a:solidFill>
          </a:ln>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270" y="2845032"/>
            <a:ext cx="2344801" cy="3126403"/>
          </a:xfrm>
          <a:prstGeom prst="rect">
            <a:avLst/>
          </a:prstGeom>
          <a:ln>
            <a:solidFill>
              <a:schemeClr val="accent1"/>
            </a:solidFill>
          </a:ln>
        </p:spPr>
      </p:pic>
      <p:sp>
        <p:nvSpPr>
          <p:cNvPr id="8" name="pole tekstowe 7"/>
          <p:cNvSpPr txBox="1"/>
          <p:nvPr/>
        </p:nvSpPr>
        <p:spPr>
          <a:xfrm>
            <a:off x="1268229" y="5902357"/>
            <a:ext cx="2399149" cy="523220"/>
          </a:xfrm>
          <a:prstGeom prst="rect">
            <a:avLst/>
          </a:prstGeom>
          <a:noFill/>
        </p:spPr>
        <p:txBody>
          <a:bodyPr wrap="square" rtlCol="0">
            <a:spAutoFit/>
          </a:bodyPr>
          <a:lstStyle/>
          <a:p>
            <a:pPr algn="ctr"/>
            <a:r>
              <a:rPr lang="pl-PL" sz="1400" dirty="0" smtClean="0"/>
              <a:t>Zdjęcie pochodzi z Muzeum Wsi Radomskiej.</a:t>
            </a:r>
          </a:p>
        </p:txBody>
      </p:sp>
      <p:sp>
        <p:nvSpPr>
          <p:cNvPr id="10" name="pole tekstowe 9"/>
          <p:cNvSpPr txBox="1"/>
          <p:nvPr/>
        </p:nvSpPr>
        <p:spPr>
          <a:xfrm>
            <a:off x="4840676" y="5902357"/>
            <a:ext cx="2399149" cy="523220"/>
          </a:xfrm>
          <a:prstGeom prst="rect">
            <a:avLst/>
          </a:prstGeom>
          <a:noFill/>
        </p:spPr>
        <p:txBody>
          <a:bodyPr wrap="square" rtlCol="0">
            <a:spAutoFit/>
          </a:bodyPr>
          <a:lstStyle/>
          <a:p>
            <a:pPr algn="ctr"/>
            <a:r>
              <a:rPr lang="pl-PL" sz="1400" dirty="0" smtClean="0"/>
              <a:t>Zdjęcie pochodzi z Muzeum Wsi Radomskiej.</a:t>
            </a:r>
          </a:p>
        </p:txBody>
      </p:sp>
      <p:sp>
        <p:nvSpPr>
          <p:cNvPr id="11" name="pole tekstowe 10"/>
          <p:cNvSpPr txBox="1"/>
          <p:nvPr/>
        </p:nvSpPr>
        <p:spPr>
          <a:xfrm>
            <a:off x="8260095" y="5902357"/>
            <a:ext cx="2399149" cy="523220"/>
          </a:xfrm>
          <a:prstGeom prst="rect">
            <a:avLst/>
          </a:prstGeom>
          <a:noFill/>
        </p:spPr>
        <p:txBody>
          <a:bodyPr wrap="square" rtlCol="0">
            <a:spAutoFit/>
          </a:bodyPr>
          <a:lstStyle/>
          <a:p>
            <a:pPr algn="ctr"/>
            <a:r>
              <a:rPr lang="pl-PL" sz="1400" dirty="0" smtClean="0"/>
              <a:t>Zdjęcie pochodzi z Muzeum Wsi Radomskiej.</a:t>
            </a:r>
          </a:p>
        </p:txBody>
      </p:sp>
    </p:spTree>
    <p:extLst>
      <p:ext uri="{BB962C8B-B14F-4D97-AF65-F5344CB8AC3E}">
        <p14:creationId xmlns:p14="http://schemas.microsoft.com/office/powerpoint/2010/main" val="47403352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Wizyta w pasiece</a:t>
            </a:r>
            <a:endParaRPr lang="pl-PL" b="1" dirty="0">
              <a:solidFill>
                <a:schemeClr val="bg1"/>
              </a:solidFill>
            </a:endParaRPr>
          </a:p>
        </p:txBody>
      </p:sp>
      <p:sp>
        <p:nvSpPr>
          <p:cNvPr id="3" name="Symbol zastępczy zawartości 2"/>
          <p:cNvSpPr>
            <a:spLocks noGrp="1"/>
          </p:cNvSpPr>
          <p:nvPr>
            <p:ph idx="1"/>
          </p:nvPr>
        </p:nvSpPr>
        <p:spPr>
          <a:xfrm>
            <a:off x="726511" y="2405460"/>
            <a:ext cx="10571966" cy="3318936"/>
          </a:xfrm>
        </p:spPr>
        <p:txBody>
          <a:bodyPr>
            <a:normAutofit/>
          </a:bodyPr>
          <a:lstStyle/>
          <a:p>
            <a:pPr marL="0" indent="0" algn="ctr">
              <a:buNone/>
            </a:pPr>
            <a:r>
              <a:rPr lang="pl-PL" sz="2200" dirty="0" smtClean="0"/>
              <a:t>Odwiedziłam też prywatną pasiekę. Miałam okazję zobaczyć zwyczajne życie pszczół w pasiece.</a:t>
            </a:r>
            <a:endParaRPr lang="pl-PL" sz="2200"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720" y="2793071"/>
            <a:ext cx="2622115" cy="3858018"/>
          </a:xfrm>
          <a:prstGeom prst="rect">
            <a:avLst/>
          </a:prstGeom>
          <a:ln>
            <a:solidFill>
              <a:schemeClr val="accent1"/>
            </a:solidFill>
          </a:ln>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2" y="3363122"/>
            <a:ext cx="4490234" cy="2993490"/>
          </a:xfrm>
          <a:prstGeom prst="rect">
            <a:avLst/>
          </a:prstGeom>
          <a:ln>
            <a:solidFill>
              <a:schemeClr val="accent1"/>
            </a:solidFill>
          </a:ln>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835" y="3306755"/>
            <a:ext cx="4659336" cy="3106224"/>
          </a:xfrm>
          <a:prstGeom prst="rect">
            <a:avLst/>
          </a:prstGeom>
          <a:ln>
            <a:solidFill>
              <a:schemeClr val="accent1"/>
            </a:solidFill>
          </a:ln>
        </p:spPr>
      </p:pic>
      <p:sp>
        <p:nvSpPr>
          <p:cNvPr id="7" name="pole tekstowe 6"/>
          <p:cNvSpPr txBox="1"/>
          <p:nvPr/>
        </p:nvSpPr>
        <p:spPr>
          <a:xfrm>
            <a:off x="313151" y="6412979"/>
            <a:ext cx="3787512" cy="369332"/>
          </a:xfrm>
          <a:prstGeom prst="rect">
            <a:avLst/>
          </a:prstGeom>
          <a:noFill/>
        </p:spPr>
        <p:txBody>
          <a:bodyPr wrap="none" rtlCol="0">
            <a:spAutoFit/>
          </a:bodyPr>
          <a:lstStyle/>
          <a:p>
            <a:r>
              <a:rPr lang="pl-PL" dirty="0" smtClean="0"/>
              <a:t>To zdjęcie pochodzi z prywatnej pasieki.</a:t>
            </a:r>
            <a:endParaRPr lang="pl-PL" dirty="0"/>
          </a:p>
        </p:txBody>
      </p:sp>
      <p:sp>
        <p:nvSpPr>
          <p:cNvPr id="8" name="pole tekstowe 7"/>
          <p:cNvSpPr txBox="1"/>
          <p:nvPr/>
        </p:nvSpPr>
        <p:spPr>
          <a:xfrm>
            <a:off x="4202244" y="6569324"/>
            <a:ext cx="3787512" cy="369332"/>
          </a:xfrm>
          <a:prstGeom prst="rect">
            <a:avLst/>
          </a:prstGeom>
          <a:noFill/>
        </p:spPr>
        <p:txBody>
          <a:bodyPr wrap="none" rtlCol="0">
            <a:spAutoFit/>
          </a:bodyPr>
          <a:lstStyle/>
          <a:p>
            <a:r>
              <a:rPr lang="pl-PL" dirty="0" smtClean="0"/>
              <a:t>To zdjęcie pochodzi z prywatnej pasieki.</a:t>
            </a:r>
            <a:endParaRPr lang="pl-PL" dirty="0"/>
          </a:p>
        </p:txBody>
      </p:sp>
      <p:sp>
        <p:nvSpPr>
          <p:cNvPr id="9" name="pole tekstowe 8"/>
          <p:cNvSpPr txBox="1"/>
          <p:nvPr/>
        </p:nvSpPr>
        <p:spPr>
          <a:xfrm>
            <a:off x="7975311" y="6393613"/>
            <a:ext cx="3787512" cy="369332"/>
          </a:xfrm>
          <a:prstGeom prst="rect">
            <a:avLst/>
          </a:prstGeom>
          <a:noFill/>
        </p:spPr>
        <p:txBody>
          <a:bodyPr wrap="none" rtlCol="0">
            <a:spAutoFit/>
          </a:bodyPr>
          <a:lstStyle/>
          <a:p>
            <a:r>
              <a:rPr lang="pl-PL" dirty="0" smtClean="0"/>
              <a:t>To zdjęcie pochodzi z prywatnej pasieki.</a:t>
            </a:r>
            <a:endParaRPr lang="pl-PL" dirty="0"/>
          </a:p>
        </p:txBody>
      </p:sp>
    </p:spTree>
    <p:extLst>
      <p:ext uri="{BB962C8B-B14F-4D97-AF65-F5344CB8AC3E}">
        <p14:creationId xmlns:p14="http://schemas.microsoft.com/office/powerpoint/2010/main" val="312343695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Album</a:t>
            </a:r>
            <a:endParaRPr lang="pl-PL" b="1" dirty="0">
              <a:solidFill>
                <a:schemeClr val="bg1"/>
              </a:solidFill>
            </a:endParaRPr>
          </a:p>
        </p:txBody>
      </p:sp>
      <p:sp>
        <p:nvSpPr>
          <p:cNvPr id="3" name="Symbol zastępczy zawartości 2"/>
          <p:cNvSpPr>
            <a:spLocks noGrp="1"/>
          </p:cNvSpPr>
          <p:nvPr>
            <p:ph idx="1"/>
          </p:nvPr>
        </p:nvSpPr>
        <p:spPr/>
        <p:txBody>
          <a:bodyPr/>
          <a:lstStyle/>
          <a:p>
            <a:pPr marL="0" indent="0" algn="ctr">
              <a:buNone/>
            </a:pPr>
            <a:r>
              <a:rPr lang="pl-PL" dirty="0" smtClean="0"/>
              <a:t>Na koniec stworzyłam album zatytułowany „Ule dawniej i dziś”, w którym umieściłam zdjęcia wykonane w Muzeum Wsi Radomskiej oraz w pasiece.</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816" y="3348179"/>
            <a:ext cx="2632366" cy="3509821"/>
          </a:xfrm>
          <a:prstGeom prst="rect">
            <a:avLst/>
          </a:prstGeom>
          <a:ln w="12700">
            <a:solidFill>
              <a:schemeClr val="accent1"/>
            </a:solidFill>
          </a:ln>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68" y="3632548"/>
            <a:ext cx="4300602" cy="3225452"/>
          </a:xfrm>
          <a:prstGeom prst="rect">
            <a:avLst/>
          </a:prstGeom>
          <a:ln w="12700">
            <a:solidFill>
              <a:schemeClr val="accent1"/>
            </a:solidFill>
          </a:ln>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928" y="3632549"/>
            <a:ext cx="4300603" cy="3225452"/>
          </a:xfrm>
          <a:prstGeom prst="rect">
            <a:avLst/>
          </a:prstGeom>
          <a:ln w="12700">
            <a:solidFill>
              <a:schemeClr val="accent1"/>
            </a:solidFill>
          </a:ln>
        </p:spPr>
      </p:pic>
    </p:spTree>
    <p:extLst>
      <p:ext uri="{BB962C8B-B14F-4D97-AF65-F5344CB8AC3E}">
        <p14:creationId xmlns:p14="http://schemas.microsoft.com/office/powerpoint/2010/main" val="7753786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a:solidFill>
                  <a:schemeClr val="bg1"/>
                </a:solidFill>
              </a:rPr>
              <a:t>O autorce projektu</a:t>
            </a:r>
          </a:p>
        </p:txBody>
      </p:sp>
      <p:pic>
        <p:nvPicPr>
          <p:cNvPr id="4" name="Symbol zastępczy zawartości 3"/>
          <p:cNvPicPr>
            <a:picLocks noGrp="1" noChangeAspect="1"/>
          </p:cNvPicPr>
          <p:nvPr>
            <p:ph idx="1"/>
          </p:nvPr>
        </p:nvPicPr>
        <p:blipFill>
          <a:blip r:embed="rId2"/>
          <a:stretch>
            <a:fillRect/>
          </a:stretch>
        </p:blipFill>
        <p:spPr>
          <a:xfrm>
            <a:off x="7895573" y="2473630"/>
            <a:ext cx="3001025" cy="3923359"/>
          </a:xfrm>
          <a:prstGeom prst="rect">
            <a:avLst/>
          </a:prstGeom>
        </p:spPr>
      </p:pic>
      <p:sp>
        <p:nvSpPr>
          <p:cNvPr id="6" name="pole tekstowe 5"/>
          <p:cNvSpPr txBox="1"/>
          <p:nvPr/>
        </p:nvSpPr>
        <p:spPr>
          <a:xfrm>
            <a:off x="1578278" y="3832965"/>
            <a:ext cx="6030241"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l-PL" sz="3600" dirty="0" smtClean="0"/>
              <a:t>Nazywam się Natalia Kąkolewska i mam 14 lat.</a:t>
            </a:r>
          </a:p>
        </p:txBody>
      </p:sp>
    </p:spTree>
    <p:extLst>
      <p:ext uri="{BB962C8B-B14F-4D97-AF65-F5344CB8AC3E}">
        <p14:creationId xmlns:p14="http://schemas.microsoft.com/office/powerpoint/2010/main" val="384305704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579964"/>
            <a:ext cx="10058400" cy="1098524"/>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p:spPr>
        <p:txBody>
          <a:bodyPr/>
          <a:lstStyle/>
          <a:p>
            <a:pPr algn="ctr"/>
            <a:r>
              <a:rPr lang="pl-PL" b="1" dirty="0" smtClean="0">
                <a:solidFill>
                  <a:schemeClr val="bg1"/>
                </a:solidFill>
              </a:rPr>
              <a:t>O projekcie</a:t>
            </a:r>
            <a:endParaRPr lang="pl-PL" b="1" dirty="0">
              <a:solidFill>
                <a:schemeClr val="bg1"/>
              </a:solidFill>
            </a:endParaRPr>
          </a:p>
        </p:txBody>
      </p:sp>
      <p:sp>
        <p:nvSpPr>
          <p:cNvPr id="3" name="Symbol zastępczy zawartości 2"/>
          <p:cNvSpPr>
            <a:spLocks noGrp="1"/>
          </p:cNvSpPr>
          <p:nvPr>
            <p:ph idx="1"/>
          </p:nvPr>
        </p:nvSpPr>
        <p:spPr>
          <a:xfrm>
            <a:off x="1066800" y="1678488"/>
            <a:ext cx="10058400" cy="4409161"/>
          </a:xfrm>
        </p:spPr>
        <p:txBody>
          <a:bodyPr>
            <a:noAutofit/>
          </a:bodyPr>
          <a:lstStyle/>
          <a:p>
            <a:pPr marL="0" indent="0" algn="ctr">
              <a:buNone/>
            </a:pPr>
            <a:r>
              <a:rPr lang="pl-PL" sz="1800" b="1" dirty="0" smtClean="0">
                <a:solidFill>
                  <a:schemeClr val="tx1"/>
                </a:solidFill>
              </a:rPr>
              <a:t>Projekt edukacyjny </a:t>
            </a:r>
            <a:r>
              <a:rPr lang="pl-PL" sz="1800" dirty="0" smtClean="0">
                <a:solidFill>
                  <a:schemeClr val="tx1"/>
                </a:solidFill>
              </a:rPr>
              <a:t>powstał w ramach </a:t>
            </a:r>
            <a:r>
              <a:rPr lang="pl-PL" sz="1800" dirty="0">
                <a:solidFill>
                  <a:schemeClr val="tx1"/>
                </a:solidFill>
              </a:rPr>
              <a:t>I edycji projektu </a:t>
            </a:r>
            <a:r>
              <a:rPr lang="pl-PL" sz="1800" dirty="0" smtClean="0">
                <a:solidFill>
                  <a:schemeClr val="tx1"/>
                </a:solidFill>
              </a:rPr>
              <a:t>„Mazowiecki </a:t>
            </a:r>
            <a:r>
              <a:rPr lang="pl-PL" sz="1800" dirty="0">
                <a:solidFill>
                  <a:schemeClr val="tx1"/>
                </a:solidFill>
              </a:rPr>
              <a:t>program stypendialny dla uczniów szczególnie uzdolnionych – najlepsza inwestycja w człowieka w roku szkolnym </a:t>
            </a:r>
            <a:r>
              <a:rPr lang="pl-PL" sz="1800" dirty="0" smtClean="0">
                <a:solidFill>
                  <a:schemeClr val="tx1"/>
                </a:solidFill>
              </a:rPr>
              <a:t>2016/2017”.</a:t>
            </a:r>
          </a:p>
          <a:p>
            <a:pPr marL="0" indent="0" algn="ctr">
              <a:buNone/>
            </a:pPr>
            <a:r>
              <a:rPr lang="pl-PL" b="1" dirty="0" smtClean="0">
                <a:solidFill>
                  <a:schemeClr val="tx1"/>
                </a:solidFill>
              </a:rPr>
              <a:t>Cel ogólny projektu:</a:t>
            </a:r>
          </a:p>
          <a:p>
            <a:pPr marL="0" indent="0" algn="ctr">
              <a:buNone/>
            </a:pPr>
            <a:r>
              <a:rPr lang="pl-PL" dirty="0" smtClean="0">
                <a:solidFill>
                  <a:schemeClr val="tx1"/>
                </a:solidFill>
              </a:rPr>
              <a:t>Znaczenie pszczół dla człowieka i w środowisku przyrodniczym.</a:t>
            </a:r>
          </a:p>
          <a:p>
            <a:pPr marL="0" indent="0" algn="ctr">
              <a:buNone/>
            </a:pPr>
            <a:r>
              <a:rPr lang="pl-PL" b="1" dirty="0" smtClean="0">
                <a:solidFill>
                  <a:schemeClr val="tx1"/>
                </a:solidFill>
              </a:rPr>
              <a:t>Cele szczegółowe:</a:t>
            </a:r>
          </a:p>
          <a:p>
            <a:pPr algn="ctr">
              <a:buClrTx/>
              <a:buFont typeface="Arial" panose="020B0604020202020204" pitchFamily="34" charset="0"/>
              <a:buChar char="•"/>
            </a:pPr>
            <a:r>
              <a:rPr lang="pl-PL" dirty="0" smtClean="0">
                <a:solidFill>
                  <a:schemeClr val="tx1"/>
                </a:solidFill>
              </a:rPr>
              <a:t>Poznanie budowy, środowiska i trybu życia pszczół.</a:t>
            </a:r>
          </a:p>
          <a:p>
            <a:pPr algn="ctr">
              <a:buClrTx/>
              <a:buFont typeface="Arial" panose="020B0604020202020204" pitchFamily="34" charset="0"/>
              <a:buChar char="•"/>
            </a:pPr>
            <a:r>
              <a:rPr lang="pl-PL" dirty="0" smtClean="0">
                <a:solidFill>
                  <a:schemeClr val="tx1"/>
                </a:solidFill>
              </a:rPr>
              <a:t>Ochrona i znaczenie pszczół w Polsce.</a:t>
            </a:r>
          </a:p>
          <a:p>
            <a:pPr algn="ctr">
              <a:buClrTx/>
              <a:buFont typeface="Arial" panose="020B0604020202020204" pitchFamily="34" charset="0"/>
              <a:buChar char="•"/>
            </a:pPr>
            <a:r>
              <a:rPr lang="pl-PL" dirty="0" smtClean="0">
                <a:solidFill>
                  <a:schemeClr val="tx1"/>
                </a:solidFill>
              </a:rPr>
              <a:t>Bezpieczne zachowania podczas spotkania z pszczołami.</a:t>
            </a:r>
          </a:p>
          <a:p>
            <a:pPr algn="ctr">
              <a:buClrTx/>
              <a:buFont typeface="Arial" panose="020B0604020202020204" pitchFamily="34" charset="0"/>
              <a:buChar char="•"/>
            </a:pPr>
            <a:r>
              <a:rPr lang="pl-PL" dirty="0" smtClean="0">
                <a:solidFill>
                  <a:schemeClr val="tx1"/>
                </a:solidFill>
              </a:rPr>
              <a:t>Pszczoła jako bioindykator środowiska naturalnego.</a:t>
            </a:r>
          </a:p>
        </p:txBody>
      </p:sp>
    </p:spTree>
    <p:extLst>
      <p:ext uri="{BB962C8B-B14F-4D97-AF65-F5344CB8AC3E}">
        <p14:creationId xmlns:p14="http://schemas.microsoft.com/office/powerpoint/2010/main" val="59074871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66800" y="554912"/>
            <a:ext cx="10058400" cy="1371600"/>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p:spPr>
        <p:txBody>
          <a:bodyPr vert="horz" lIns="91440" tIns="45720" rIns="91440" bIns="45720" rtlCol="0" anchor="ctr">
            <a:normAutofit/>
          </a:bodyPr>
          <a:lstStyle/>
          <a:p>
            <a:pPr algn="ctr"/>
            <a:r>
              <a:rPr lang="pl-PL" b="1" dirty="0">
                <a:solidFill>
                  <a:schemeClr val="bg1"/>
                </a:solidFill>
              </a:rPr>
              <a:t>Literatura</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8051" y="2718149"/>
            <a:ext cx="4208745" cy="3156560"/>
          </a:xfrm>
          <a:prstGeom prst="rect">
            <a:avLst/>
          </a:prstGeom>
          <a:ln w="228600" cap="sq" cmpd="thickThin">
            <a:solidFill>
              <a:schemeClr val="accent1"/>
            </a:solidFill>
            <a:prstDash val="solid"/>
            <a:miter lim="800000"/>
          </a:ln>
          <a:effectLst>
            <a:innerShdw blurRad="76200">
              <a:srgbClr val="000000"/>
            </a:innerShdw>
          </a:effectLst>
        </p:spPr>
      </p:pic>
      <p:sp>
        <p:nvSpPr>
          <p:cNvPr id="6" name="pole tekstowe 5"/>
          <p:cNvSpPr txBox="1"/>
          <p:nvPr/>
        </p:nvSpPr>
        <p:spPr>
          <a:xfrm>
            <a:off x="6490569" y="2366485"/>
            <a:ext cx="4895590" cy="3816429"/>
          </a:xfrm>
          <a:prstGeom prst="rect">
            <a:avLst/>
          </a:prstGeom>
          <a:noFill/>
        </p:spPr>
        <p:txBody>
          <a:bodyPr wrap="square" rtlCol="0">
            <a:spAutoFit/>
          </a:bodyPr>
          <a:lstStyle/>
          <a:p>
            <a:pPr algn="ctr"/>
            <a:r>
              <a:rPr lang="pl-PL" sz="2200" dirty="0" smtClean="0"/>
              <a:t>Do projektu niezbędne mi było źródło informacji. Na początek rolę tę świetnie pełniły zakupione książki.</a:t>
            </a:r>
          </a:p>
          <a:p>
            <a:pPr algn="ctr"/>
            <a:endParaRPr lang="pl-PL" sz="2200" dirty="0"/>
          </a:p>
          <a:p>
            <a:pPr algn="ctr"/>
            <a:r>
              <a:rPr lang="pl-PL" sz="2200" b="1" dirty="0" smtClean="0"/>
              <a:t>Tytuł: </a:t>
            </a:r>
            <a:r>
              <a:rPr lang="pl-PL" sz="2200" dirty="0" smtClean="0"/>
              <a:t>Pszczoły moje hobby</a:t>
            </a:r>
          </a:p>
          <a:p>
            <a:pPr algn="ctr"/>
            <a:r>
              <a:rPr lang="pl-PL" sz="2200" b="1" dirty="0" smtClean="0"/>
              <a:t>Autor:</a:t>
            </a:r>
            <a:r>
              <a:rPr lang="pl-PL" sz="2200" dirty="0" smtClean="0"/>
              <a:t> </a:t>
            </a:r>
            <a:r>
              <a:rPr lang="pl-PL" sz="2200" dirty="0" err="1" smtClean="0"/>
              <a:t>Diemer</a:t>
            </a:r>
            <a:r>
              <a:rPr lang="pl-PL" sz="2200" dirty="0" smtClean="0"/>
              <a:t> </a:t>
            </a:r>
            <a:r>
              <a:rPr lang="pl-PL" sz="2200" dirty="0" err="1" smtClean="0"/>
              <a:t>Irmgard</a:t>
            </a:r>
            <a:endParaRPr lang="pl-PL" sz="2200" dirty="0" smtClean="0"/>
          </a:p>
          <a:p>
            <a:pPr algn="ctr"/>
            <a:r>
              <a:rPr lang="pl-PL" sz="2200" b="1" dirty="0" smtClean="0"/>
              <a:t>Wydawnictwo: </a:t>
            </a:r>
            <a:r>
              <a:rPr lang="pl-PL" sz="2200" dirty="0" smtClean="0"/>
              <a:t>Multico</a:t>
            </a:r>
          </a:p>
          <a:p>
            <a:pPr algn="ctr"/>
            <a:endParaRPr lang="pl-PL" sz="2200" dirty="0"/>
          </a:p>
          <a:p>
            <a:pPr algn="ctr"/>
            <a:r>
              <a:rPr lang="pl-PL" sz="2200" b="1" dirty="0" smtClean="0"/>
              <a:t>Tytuł: </a:t>
            </a:r>
            <a:r>
              <a:rPr lang="pl-PL" sz="2200" dirty="0" smtClean="0"/>
              <a:t>Pszczoły poradnik hodowcy</a:t>
            </a:r>
          </a:p>
          <a:p>
            <a:pPr algn="ctr"/>
            <a:r>
              <a:rPr lang="pl-PL" sz="2200" b="1" dirty="0" smtClean="0"/>
              <a:t>Autor: </a:t>
            </a:r>
            <a:r>
              <a:rPr lang="pl-PL" sz="2200" dirty="0" smtClean="0"/>
              <a:t>Werner </a:t>
            </a:r>
            <a:r>
              <a:rPr lang="pl-PL" sz="2200" dirty="0" err="1" smtClean="0"/>
              <a:t>Gekeler</a:t>
            </a:r>
            <a:endParaRPr lang="pl-PL" sz="2200" dirty="0" smtClean="0"/>
          </a:p>
          <a:p>
            <a:pPr algn="ctr"/>
            <a:r>
              <a:rPr lang="pl-PL" sz="2200" b="1" dirty="0" smtClean="0"/>
              <a:t>Wydawnictwo: </a:t>
            </a:r>
            <a:r>
              <a:rPr lang="pl-PL" sz="2200" dirty="0" smtClean="0"/>
              <a:t>RM</a:t>
            </a:r>
            <a:endParaRPr lang="pl-PL" sz="2200" dirty="0"/>
          </a:p>
        </p:txBody>
      </p:sp>
    </p:spTree>
    <p:extLst>
      <p:ext uri="{BB962C8B-B14F-4D97-AF65-F5344CB8AC3E}">
        <p14:creationId xmlns:p14="http://schemas.microsoft.com/office/powerpoint/2010/main" val="152576794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Gazetka ścienna</a:t>
            </a:r>
            <a:endParaRPr lang="pl-PL" b="1" dirty="0">
              <a:solidFill>
                <a:schemeClr val="bg1"/>
              </a:solidFill>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7451" y="2589904"/>
            <a:ext cx="3243226" cy="2432420"/>
          </a:xfrm>
          <a:ln w="28575">
            <a:solidFill>
              <a:schemeClr val="accent1"/>
            </a:solidFill>
          </a:ln>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6241" y="3682097"/>
            <a:ext cx="3363007" cy="2522255"/>
          </a:xfrm>
          <a:prstGeom prst="rect">
            <a:avLst/>
          </a:prstGeom>
          <a:ln w="28575">
            <a:solidFill>
              <a:schemeClr val="accent1"/>
            </a:solidFill>
          </a:ln>
        </p:spPr>
      </p:pic>
      <p:sp>
        <p:nvSpPr>
          <p:cNvPr id="6" name="pole tekstowe 5"/>
          <p:cNvSpPr txBox="1"/>
          <p:nvPr/>
        </p:nvSpPr>
        <p:spPr>
          <a:xfrm>
            <a:off x="1295402" y="2890528"/>
            <a:ext cx="3707704" cy="2862322"/>
          </a:xfrm>
          <a:prstGeom prst="rect">
            <a:avLst/>
          </a:prstGeom>
          <a:noFill/>
        </p:spPr>
        <p:txBody>
          <a:bodyPr wrap="square" rtlCol="0">
            <a:spAutoFit/>
          </a:bodyPr>
          <a:lstStyle/>
          <a:p>
            <a:pPr algn="ctr"/>
            <a:r>
              <a:rPr lang="pl-PL" sz="3600" dirty="0" smtClean="0"/>
              <a:t>Na początku </a:t>
            </a:r>
            <a:r>
              <a:rPr lang="pl-PL" sz="3600" dirty="0"/>
              <a:t>wykonałam</a:t>
            </a:r>
            <a:r>
              <a:rPr lang="pl-PL" sz="3600" dirty="0" smtClean="0"/>
              <a:t> gazetkę ścienną pod tytułem „z życia pszczół”.</a:t>
            </a:r>
            <a:endParaRPr lang="pl-PL" sz="3600" dirty="0"/>
          </a:p>
        </p:txBody>
      </p:sp>
    </p:spTree>
    <p:extLst>
      <p:ext uri="{BB962C8B-B14F-4D97-AF65-F5344CB8AC3E}">
        <p14:creationId xmlns:p14="http://schemas.microsoft.com/office/powerpoint/2010/main" val="139480678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a:solidFill>
                  <a:schemeClr val="bg1"/>
                </a:solidFill>
              </a:rPr>
              <a:t>Gazetka ścienna</a:t>
            </a:r>
          </a:p>
        </p:txBody>
      </p:sp>
      <p:sp>
        <p:nvSpPr>
          <p:cNvPr id="3" name="Symbol zastępczy zawartości 2"/>
          <p:cNvSpPr>
            <a:spLocks noGrp="1"/>
          </p:cNvSpPr>
          <p:nvPr>
            <p:ph idx="1"/>
          </p:nvPr>
        </p:nvSpPr>
        <p:spPr/>
        <p:txBody>
          <a:bodyPr/>
          <a:lstStyle/>
          <a:p>
            <a:pPr marL="0" indent="0" algn="ctr">
              <a:buNone/>
            </a:pPr>
            <a:endParaRPr lang="pl-PL" sz="4000" dirty="0"/>
          </a:p>
          <a:p>
            <a:pPr marL="0" indent="0" algn="ctr">
              <a:buNone/>
            </a:pPr>
            <a:r>
              <a:rPr lang="pl-PL" sz="4000" dirty="0" smtClean="0"/>
              <a:t>A oto zawartość gazetki: </a:t>
            </a:r>
          </a:p>
          <a:p>
            <a:pPr marL="0" indent="0" algn="ctr">
              <a:buNone/>
            </a:pPr>
            <a:endParaRPr lang="pl-PL" sz="4000" dirty="0" smtClean="0"/>
          </a:p>
        </p:txBody>
      </p:sp>
      <p:sp>
        <p:nvSpPr>
          <p:cNvPr id="6" name="Prostokąt 5"/>
          <p:cNvSpPr/>
          <p:nvPr/>
        </p:nvSpPr>
        <p:spPr>
          <a:xfrm>
            <a:off x="3047999" y="4946472"/>
            <a:ext cx="6096000" cy="1200329"/>
          </a:xfrm>
          <a:prstGeom prst="rect">
            <a:avLst/>
          </a:prstGeom>
        </p:spPr>
        <p:txBody>
          <a:bodyPr>
            <a:spAutoFit/>
          </a:bodyPr>
          <a:lstStyle/>
          <a:p>
            <a:pPr algn="ctr"/>
            <a:r>
              <a:rPr lang="pl-PL" dirty="0" smtClean="0"/>
              <a:t>Źródła:</a:t>
            </a:r>
          </a:p>
          <a:p>
            <a:pPr algn="ctr"/>
            <a:r>
              <a:rPr lang="pl-PL" dirty="0" smtClean="0"/>
              <a:t>"Pszczoły moje hobby" </a:t>
            </a:r>
            <a:r>
              <a:rPr lang="pl-PL" dirty="0" err="1" smtClean="0"/>
              <a:t>Irmgard</a:t>
            </a:r>
            <a:r>
              <a:rPr lang="pl-PL" dirty="0" smtClean="0"/>
              <a:t> </a:t>
            </a:r>
            <a:r>
              <a:rPr lang="pl-PL" dirty="0" err="1" smtClean="0"/>
              <a:t>Diemer</a:t>
            </a:r>
            <a:endParaRPr lang="pl-PL" dirty="0" smtClean="0"/>
          </a:p>
          <a:p>
            <a:pPr algn="ctr"/>
            <a:r>
              <a:rPr lang="pl-PL" dirty="0" smtClean="0"/>
              <a:t>„Pszczoły poradnik hodowcy” Werner </a:t>
            </a:r>
            <a:r>
              <a:rPr lang="pl-PL" dirty="0" err="1" smtClean="0"/>
              <a:t>Gekeler</a:t>
            </a:r>
            <a:endParaRPr lang="pl-PL" dirty="0" smtClean="0"/>
          </a:p>
          <a:p>
            <a:pPr algn="ctr"/>
            <a:r>
              <a:rPr lang="pl-PL" dirty="0" smtClean="0"/>
              <a:t>„Spotkania z przyrodą Owady” </a:t>
            </a:r>
            <a:r>
              <a:rPr lang="pl-PL" dirty="0" err="1" smtClean="0"/>
              <a:t>Heiko</a:t>
            </a:r>
            <a:r>
              <a:rPr lang="pl-PL" dirty="0" smtClean="0"/>
              <a:t> </a:t>
            </a:r>
            <a:r>
              <a:rPr lang="pl-PL" dirty="0" err="1" smtClean="0"/>
              <a:t>Bellmann</a:t>
            </a:r>
            <a:endParaRPr lang="pl-PL" dirty="0"/>
          </a:p>
        </p:txBody>
      </p:sp>
    </p:spTree>
    <p:extLst>
      <p:ext uri="{BB962C8B-B14F-4D97-AF65-F5344CB8AC3E}">
        <p14:creationId xmlns:p14="http://schemas.microsoft.com/office/powerpoint/2010/main" val="101955139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smtClean="0">
                <a:solidFill>
                  <a:schemeClr val="bg1"/>
                </a:solidFill>
              </a:rPr>
              <a:t>Zdjęcie pszczoły</a:t>
            </a:r>
            <a:endParaRPr lang="pl-PL" b="1" dirty="0">
              <a:solidFill>
                <a:schemeClr val="bg1"/>
              </a:solidFill>
            </a:endParaRPr>
          </a:p>
        </p:txBody>
      </p:sp>
      <p:pic>
        <p:nvPicPr>
          <p:cNvPr id="4" name="Symbol zastępczy zawartości 3"/>
          <p:cNvPicPr>
            <a:picLocks noGrp="1" noChangeAspect="1"/>
          </p:cNvPicPr>
          <p:nvPr>
            <p:ph idx="1"/>
          </p:nvPr>
        </p:nvPicPr>
        <p:blipFill>
          <a:blip r:embed="rId2"/>
          <a:stretch>
            <a:fillRect/>
          </a:stretch>
        </p:blipFill>
        <p:spPr>
          <a:xfrm>
            <a:off x="1295402" y="2519885"/>
            <a:ext cx="4965826" cy="3317875"/>
          </a:xfrm>
          <a:prstGeom prst="rect">
            <a:avLst/>
          </a:prstGeom>
          <a:ln>
            <a:solidFill>
              <a:schemeClr val="tx1"/>
            </a:solidFill>
          </a:ln>
        </p:spPr>
      </p:pic>
      <p:sp>
        <p:nvSpPr>
          <p:cNvPr id="5" name="pole tekstowe 4"/>
          <p:cNvSpPr txBox="1"/>
          <p:nvPr/>
        </p:nvSpPr>
        <p:spPr>
          <a:xfrm>
            <a:off x="6663847" y="5468428"/>
            <a:ext cx="4442242" cy="369332"/>
          </a:xfrm>
          <a:prstGeom prst="rect">
            <a:avLst/>
          </a:prstGeom>
          <a:noFill/>
        </p:spPr>
        <p:txBody>
          <a:bodyPr wrap="none" rtlCol="0">
            <a:spAutoFit/>
          </a:bodyPr>
          <a:lstStyle/>
          <a:p>
            <a:r>
              <a:rPr lang="pl-PL" dirty="0" err="1"/>
              <a:t>Żródło</a:t>
            </a:r>
            <a:r>
              <a:rPr lang="pl-PL" dirty="0"/>
              <a:t>: By Maciej A. </a:t>
            </a:r>
            <a:r>
              <a:rPr lang="pl-PL" dirty="0" err="1"/>
              <a:t>Czyzewski</a:t>
            </a:r>
            <a:r>
              <a:rPr lang="pl-PL" dirty="0"/>
              <a:t> - Praca własna</a:t>
            </a:r>
          </a:p>
        </p:txBody>
      </p:sp>
    </p:spTree>
    <p:extLst>
      <p:ext uri="{BB962C8B-B14F-4D97-AF65-F5344CB8AC3E}">
        <p14:creationId xmlns:p14="http://schemas.microsoft.com/office/powerpoint/2010/main" val="24853072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a:solidFill>
                  <a:schemeClr val="bg1"/>
                </a:solidFill>
              </a:rPr>
              <a:t>Budowa ula</a:t>
            </a:r>
          </a:p>
        </p:txBody>
      </p:sp>
      <p:pic>
        <p:nvPicPr>
          <p:cNvPr id="4" name="Symbol zastępczy zawartości 3"/>
          <p:cNvPicPr>
            <a:picLocks noGrp="1" noChangeAspect="1"/>
          </p:cNvPicPr>
          <p:nvPr>
            <p:ph idx="1"/>
          </p:nvPr>
        </p:nvPicPr>
        <p:blipFill>
          <a:blip r:embed="rId2"/>
          <a:stretch>
            <a:fillRect/>
          </a:stretch>
        </p:blipFill>
        <p:spPr>
          <a:xfrm>
            <a:off x="5137225" y="2623317"/>
            <a:ext cx="5759373" cy="3502541"/>
          </a:xfrm>
          <a:prstGeom prst="rect">
            <a:avLst/>
          </a:prstGeom>
          <a:ln>
            <a:solidFill>
              <a:schemeClr val="tx1"/>
            </a:solidFill>
          </a:ln>
        </p:spPr>
      </p:pic>
      <p:sp>
        <p:nvSpPr>
          <p:cNvPr id="5" name="pole tekstowe 4"/>
          <p:cNvSpPr txBox="1"/>
          <p:nvPr/>
        </p:nvSpPr>
        <p:spPr>
          <a:xfrm>
            <a:off x="1192594" y="5479527"/>
            <a:ext cx="3841823" cy="646331"/>
          </a:xfrm>
          <a:prstGeom prst="rect">
            <a:avLst/>
          </a:prstGeom>
          <a:noFill/>
        </p:spPr>
        <p:txBody>
          <a:bodyPr wrap="square" rtlCol="0">
            <a:spAutoFit/>
          </a:bodyPr>
          <a:lstStyle/>
          <a:p>
            <a:r>
              <a:rPr lang="pl-PL" dirty="0" smtClean="0"/>
              <a:t>Źródło: "Pszczoły moje hobby" </a:t>
            </a:r>
            <a:r>
              <a:rPr lang="pl-PL" dirty="0" err="1" smtClean="0"/>
              <a:t>Irmgard</a:t>
            </a:r>
            <a:r>
              <a:rPr lang="pl-PL" dirty="0" smtClean="0"/>
              <a:t> </a:t>
            </a:r>
            <a:r>
              <a:rPr lang="pl-PL" dirty="0" err="1" smtClean="0"/>
              <a:t>Diemer</a:t>
            </a:r>
            <a:endParaRPr lang="pl-PL" dirty="0"/>
          </a:p>
        </p:txBody>
      </p:sp>
    </p:spTree>
    <p:extLst>
      <p:ext uri="{BB962C8B-B14F-4D97-AF65-F5344CB8AC3E}">
        <p14:creationId xmlns:p14="http://schemas.microsoft.com/office/powerpoint/2010/main" val="127020537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57150">
            <a:solidFill>
              <a:schemeClr val="bg1"/>
            </a:solidFill>
          </a:ln>
          <a:effectLst/>
        </p:spPr>
        <p:txBody>
          <a:bodyPr vert="horz" lIns="91440" tIns="45720" rIns="91440" bIns="45720" rtlCol="0" anchor="ctr">
            <a:normAutofit/>
          </a:bodyPr>
          <a:lstStyle/>
          <a:p>
            <a:r>
              <a:rPr lang="pl-PL" b="1" dirty="0">
                <a:solidFill>
                  <a:schemeClr val="bg1"/>
                </a:solidFill>
              </a:rPr>
              <a:t>Zdjęcie uli</a:t>
            </a:r>
          </a:p>
        </p:txBody>
      </p:sp>
      <p:pic>
        <p:nvPicPr>
          <p:cNvPr id="4" name="Symbol zastępczy zawartości 3"/>
          <p:cNvPicPr>
            <a:picLocks noGrp="1" noChangeAspect="1"/>
          </p:cNvPicPr>
          <p:nvPr>
            <p:ph idx="1"/>
          </p:nvPr>
        </p:nvPicPr>
        <p:blipFill>
          <a:blip r:embed="rId2"/>
          <a:stretch>
            <a:fillRect/>
          </a:stretch>
        </p:blipFill>
        <p:spPr>
          <a:xfrm>
            <a:off x="1295402" y="2569989"/>
            <a:ext cx="4969890" cy="3317875"/>
          </a:xfrm>
          <a:prstGeom prst="rect">
            <a:avLst/>
          </a:prstGeom>
          <a:ln>
            <a:solidFill>
              <a:schemeClr val="tx1"/>
            </a:solidFill>
          </a:ln>
        </p:spPr>
      </p:pic>
      <p:sp>
        <p:nvSpPr>
          <p:cNvPr id="5" name="pole tekstowe 4"/>
          <p:cNvSpPr txBox="1"/>
          <p:nvPr/>
        </p:nvSpPr>
        <p:spPr>
          <a:xfrm>
            <a:off x="7089730" y="5518532"/>
            <a:ext cx="3147528" cy="369332"/>
          </a:xfrm>
          <a:prstGeom prst="rect">
            <a:avLst/>
          </a:prstGeom>
          <a:noFill/>
        </p:spPr>
        <p:txBody>
          <a:bodyPr wrap="none" rtlCol="0">
            <a:spAutoFit/>
          </a:bodyPr>
          <a:lstStyle/>
          <a:p>
            <a:r>
              <a:rPr lang="pl-PL" dirty="0" smtClean="0"/>
              <a:t>Ule. Foto: Maciej i Jacek Rafalscy</a:t>
            </a:r>
            <a:endParaRPr lang="pl-PL" dirty="0"/>
          </a:p>
        </p:txBody>
      </p:sp>
    </p:spTree>
    <p:extLst>
      <p:ext uri="{BB962C8B-B14F-4D97-AF65-F5344CB8AC3E}">
        <p14:creationId xmlns:p14="http://schemas.microsoft.com/office/powerpoint/2010/main" val="28375826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zny">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275</TotalTime>
  <Words>644</Words>
  <Application>Microsoft Office PowerPoint</Application>
  <PresentationFormat>Panoramiczny</PresentationFormat>
  <Paragraphs>65</Paragraphs>
  <Slides>15</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15</vt:i4>
      </vt:variant>
    </vt:vector>
  </HeadingPairs>
  <TitlesOfParts>
    <vt:vector size="18" baseType="lpstr">
      <vt:lpstr>Arial</vt:lpstr>
      <vt:lpstr>Garamond</vt:lpstr>
      <vt:lpstr>Organiczny</vt:lpstr>
      <vt:lpstr>Jaki wpływ na życie człowieka mają pszczoły?</vt:lpstr>
      <vt:lpstr>O autorce projektu</vt:lpstr>
      <vt:lpstr>O projekcie</vt:lpstr>
      <vt:lpstr>Literatura</vt:lpstr>
      <vt:lpstr>Gazetka ścienna</vt:lpstr>
      <vt:lpstr>Gazetka ścienna</vt:lpstr>
      <vt:lpstr>Zdjęcie pszczoły</vt:lpstr>
      <vt:lpstr>Budowa ula</vt:lpstr>
      <vt:lpstr>Zdjęcie uli</vt:lpstr>
      <vt:lpstr>Dlaczego pszczoły są tak ważne?</vt:lpstr>
      <vt:lpstr>Budowa pszczoły</vt:lpstr>
      <vt:lpstr>Rodzina pszczela</vt:lpstr>
      <vt:lpstr>Wizyta w Muzeum Wsi Radomskiej</vt:lpstr>
      <vt:lpstr>Wizyta w pasiece</vt:lpstr>
      <vt:lpstr>Album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Jaki wpływ na życie człowieka mają pszczoły?</dc:title>
  <dc:creator>Black</dc:creator>
  <cp:lastModifiedBy>Black</cp:lastModifiedBy>
  <cp:revision>26</cp:revision>
  <dcterms:created xsi:type="dcterms:W3CDTF">2016-06-27T14:49:49Z</dcterms:created>
  <dcterms:modified xsi:type="dcterms:W3CDTF">2016-06-29T13:32:58Z</dcterms:modified>
</cp:coreProperties>
</file>