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2" r:id="rId3"/>
    <p:sldId id="303" r:id="rId4"/>
    <p:sldId id="304" r:id="rId5"/>
    <p:sldId id="283" r:id="rId6"/>
    <p:sldId id="265" r:id="rId7"/>
    <p:sldId id="271" r:id="rId8"/>
    <p:sldId id="258" r:id="rId9"/>
    <p:sldId id="292" r:id="rId10"/>
    <p:sldId id="293" r:id="rId11"/>
    <p:sldId id="257" r:id="rId12"/>
    <p:sldId id="279" r:id="rId13"/>
    <p:sldId id="273" r:id="rId14"/>
    <p:sldId id="259" r:id="rId15"/>
    <p:sldId id="277" r:id="rId16"/>
    <p:sldId id="260" r:id="rId17"/>
    <p:sldId id="276" r:id="rId18"/>
    <p:sldId id="278" r:id="rId19"/>
    <p:sldId id="261" r:id="rId20"/>
    <p:sldId id="262" r:id="rId21"/>
    <p:sldId id="280" r:id="rId22"/>
    <p:sldId id="281" r:id="rId23"/>
    <p:sldId id="282" r:id="rId24"/>
    <p:sldId id="284" r:id="rId25"/>
    <p:sldId id="285" r:id="rId26"/>
    <p:sldId id="286" r:id="rId27"/>
    <p:sldId id="275" r:id="rId28"/>
    <p:sldId id="268" r:id="rId29"/>
    <p:sldId id="290" r:id="rId30"/>
    <p:sldId id="291" r:id="rId31"/>
    <p:sldId id="307" r:id="rId32"/>
    <p:sldId id="294" r:id="rId33"/>
    <p:sldId id="305" r:id="rId34"/>
    <p:sldId id="297" r:id="rId35"/>
    <p:sldId id="295" r:id="rId36"/>
    <p:sldId id="296" r:id="rId37"/>
    <p:sldId id="298" r:id="rId38"/>
    <p:sldId id="299" r:id="rId39"/>
    <p:sldId id="301" r:id="rId40"/>
    <p:sldId id="300" r:id="rId41"/>
    <p:sldId id="313" r:id="rId42"/>
    <p:sldId id="310" r:id="rId43"/>
    <p:sldId id="311" r:id="rId44"/>
    <p:sldId id="288" r:id="rId45"/>
    <p:sldId id="289" r:id="rId4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CC6600"/>
    <a:srgbClr val="1C1C1C"/>
    <a:srgbClr val="525252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9" autoAdjust="0"/>
    <p:restoredTop sz="94624" autoAdjust="0"/>
  </p:normalViewPr>
  <p:slideViewPr>
    <p:cSldViewPr>
      <p:cViewPr varScale="1">
        <p:scale>
          <a:sx n="104" d="100"/>
          <a:sy n="104" d="100"/>
        </p:scale>
        <p:origin x="-374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9E8B2-DFA1-413F-86FD-F3EAA739C765}" type="datetimeFigureOut">
              <a:rPr lang="pl-PL" smtClean="0"/>
              <a:pPr/>
              <a:t>21.06.2016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8723E-9BF2-4AEC-908C-821F61392F95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</p:spTree>
  </p:cSld>
  <p:clrMapOvr>
    <a:masterClrMapping/>
  </p:clrMapOvr>
  <p:transition spd="slow" advTm="25000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9E8B2-DFA1-413F-86FD-F3EAA739C765}" type="datetimeFigureOut">
              <a:rPr lang="pl-PL" smtClean="0"/>
              <a:pPr/>
              <a:t>21.06.2016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8723E-9BF2-4AEC-908C-821F61392F9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Tm="25000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9E8B2-DFA1-413F-86FD-F3EAA739C765}" type="datetimeFigureOut">
              <a:rPr lang="pl-PL" smtClean="0"/>
              <a:pPr/>
              <a:t>21.06.2016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8723E-9BF2-4AEC-908C-821F61392F9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Tm="2500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9E8B2-DFA1-413F-86FD-F3EAA739C765}" type="datetimeFigureOut">
              <a:rPr lang="pl-PL" smtClean="0"/>
              <a:pPr/>
              <a:t>21.06.2016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8723E-9BF2-4AEC-908C-821F61392F9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Tm="25000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9E8B2-DFA1-413F-86FD-F3EAA739C765}" type="datetimeFigureOut">
              <a:rPr lang="pl-PL" smtClean="0"/>
              <a:pPr/>
              <a:t>21.06.2016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8A48723E-9BF2-4AEC-908C-821F61392F9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25000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9E8B2-DFA1-413F-86FD-F3EAA739C765}" type="datetimeFigureOut">
              <a:rPr lang="pl-PL" smtClean="0"/>
              <a:pPr/>
              <a:t>21.06.2016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8723E-9BF2-4AEC-908C-821F61392F9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Tm="25000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9E8B2-DFA1-413F-86FD-F3EAA739C765}" type="datetimeFigureOut">
              <a:rPr lang="pl-PL" smtClean="0"/>
              <a:pPr/>
              <a:t>21.06.2016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8723E-9BF2-4AEC-908C-821F61392F9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Tm="25000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9E8B2-DFA1-413F-86FD-F3EAA739C765}" type="datetimeFigureOut">
              <a:rPr lang="pl-PL" smtClean="0"/>
              <a:pPr/>
              <a:t>21.06.2016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8723E-9BF2-4AEC-908C-821F61392F9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Tm="25000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9E8B2-DFA1-413F-86FD-F3EAA739C765}" type="datetimeFigureOut">
              <a:rPr lang="pl-PL" smtClean="0"/>
              <a:pPr/>
              <a:t>21.06.2016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8723E-9BF2-4AEC-908C-821F61392F9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Tm="25000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9E8B2-DFA1-413F-86FD-F3EAA739C765}" type="datetimeFigureOut">
              <a:rPr lang="pl-PL" smtClean="0"/>
              <a:pPr/>
              <a:t>21.06.2016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8723E-9BF2-4AEC-908C-821F61392F9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Tm="25000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pl-PL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Kliknij ikonę, aby dodać obraz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9E8B2-DFA1-413F-86FD-F3EAA739C765}" type="datetimeFigureOut">
              <a:rPr lang="pl-PL" smtClean="0"/>
              <a:pPr/>
              <a:t>21.06.2016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8723E-9BF2-4AEC-908C-821F61392F9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Tm="25000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>
                <a:alpha val="94000"/>
              </a:srgbClr>
            </a:gs>
          </a:gsLst>
          <a:lin ang="7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629E8B2-DFA1-413F-86FD-F3EAA739C765}" type="datetimeFigureOut">
              <a:rPr lang="pl-PL" smtClean="0"/>
              <a:pPr/>
              <a:t>21.06.2016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A48723E-9BF2-4AEC-908C-821F61392F95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Tm="25000">
    <p:wipe dir="r"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F:\qUYX-Comptine%20D%2527un%20Autre%20Ete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3.bp.blogspot.com/-YB4UPVjYxLs/UVHSFMXJJLI/AAAAAAAAABA/BoZ3TQh98v4/s1600/acid-rain-sudetes-forest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http://3.bp.blogspot.com/-YB4UPVjYxLs/UVHSFMXJJLI/AAAAAAAAABA/BoZ3TQh98v4/s320/acid-rain-sudetes-forest.j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9.jpeg"/><Relationship Id="rId7" Type="http://schemas.openxmlformats.org/officeDocument/2006/relationships/hyperlink" Target="https://pl.wikipedia.org/wiki/CNG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hyperlink" Target="https://pl.wikipedia.org/wiki/Tasmania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pl.wikipedia.org/wiki/Alternatywne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earth-661447_960_720"/>
          <p:cNvPicPr>
            <a:picLocks noChangeAspect="1" noChangeArrowheads="1"/>
          </p:cNvPicPr>
          <p:nvPr/>
        </p:nvPicPr>
        <p:blipFill>
          <a:blip r:embed="rId3" cstate="print">
            <a:lum bright="-8000" contrast="-42000"/>
          </a:blip>
          <a:srcRect/>
          <a:stretch>
            <a:fillRect/>
          </a:stretch>
        </p:blipFill>
        <p:spPr bwMode="auto">
          <a:xfrm>
            <a:off x="-1071602" y="756616"/>
            <a:ext cx="9001188" cy="6101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14348" y="214290"/>
            <a:ext cx="7772400" cy="1928826"/>
          </a:xfrm>
          <a:ln>
            <a:noFill/>
          </a:ln>
        </p:spPr>
        <p:txBody>
          <a:bodyPr>
            <a:noAutofit/>
          </a:bodyPr>
          <a:lstStyle/>
          <a:p>
            <a:r>
              <a:rPr lang="pl-PL" sz="5000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ZAGROŻENIA EKOLOGICZNE</a:t>
            </a:r>
            <a:endParaRPr lang="pl-PL" sz="5000" cap="none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643174" y="5143512"/>
            <a:ext cx="6248736" cy="1214446"/>
          </a:xfrm>
        </p:spPr>
        <p:txBody>
          <a:bodyPr>
            <a:normAutofit fontScale="62500" lnSpcReduction="20000"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WPŁYW CZŁOWIEKA NA ŚRODOWISKO SPOWODOWAŁ, ŻE MECHANIZMY RZĄDZĄCE ŚRODOWISKIEM ZOSTAŁY ZABURZONE I ŚRODOWISKO STRACIŁO ZDOLNOŚĆ SAMOREGULACJI</a:t>
            </a:r>
            <a:endParaRPr lang="pl-PL" dirty="0" smtClean="0">
              <a:solidFill>
                <a:schemeClr val="bg1"/>
              </a:solidFill>
            </a:endParaRPr>
          </a:p>
          <a:p>
            <a:endParaRPr lang="pl-PL" dirty="0"/>
          </a:p>
        </p:txBody>
      </p:sp>
      <p:pic>
        <p:nvPicPr>
          <p:cNvPr id="5" name="qUYX-Comptine D%27un Autre Et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604448" y="6318448"/>
            <a:ext cx="396708" cy="396708"/>
          </a:xfrm>
          <a:prstGeom prst="rect">
            <a:avLst/>
          </a:prstGeom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cap="all" dirty="0" smtClean="0">
                <a:solidFill>
                  <a:srgbClr val="663300"/>
                </a:solidFill>
                <a:latin typeface="Garamond" pitchFamily="18" charset="0"/>
                <a:cs typeface="Times New Roman" pitchFamily="18" charset="0"/>
              </a:rPr>
              <a:t>EFEKT CIEPLARNIANY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5757874" cy="4709160"/>
          </a:xfrm>
        </p:spPr>
        <p:txBody>
          <a:bodyPr>
            <a:normAutofit fontScale="70000" lnSpcReduction="20000"/>
          </a:bodyPr>
          <a:lstStyle/>
          <a:p>
            <a:pPr>
              <a:buClr>
                <a:schemeClr val="bg1"/>
              </a:buClr>
              <a:buNone/>
            </a:pPr>
            <a:r>
              <a:rPr lang="pl-PL" b="1" dirty="0" smtClean="0">
                <a:solidFill>
                  <a:schemeClr val="bg1"/>
                </a:solidFill>
                <a:latin typeface="Garamond" pitchFamily="18" charset="0"/>
              </a:rPr>
              <a:t>KONSEKWENCJE:</a:t>
            </a:r>
          </a:p>
          <a:p>
            <a:pPr>
              <a:buClr>
                <a:schemeClr val="bg1"/>
              </a:buClr>
              <a:buNone/>
            </a:pPr>
            <a:r>
              <a:rPr lang="pl-PL" b="1" dirty="0" smtClean="0">
                <a:solidFill>
                  <a:schemeClr val="bg1"/>
                </a:solidFill>
                <a:latin typeface="Garamond" pitchFamily="18" charset="0"/>
              </a:rPr>
              <a:t> </a:t>
            </a:r>
            <a:endParaRPr lang="pl-PL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0">
              <a:buClr>
                <a:schemeClr val="bg1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/>
                </a:solidFill>
                <a:latin typeface="Garamond" pitchFamily="18" charset="0"/>
              </a:rPr>
              <a:t>wzrost temperatury</a:t>
            </a:r>
          </a:p>
          <a:p>
            <a:pPr lvl="0">
              <a:buClr>
                <a:schemeClr val="bg1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/>
                </a:solidFill>
                <a:latin typeface="Garamond" pitchFamily="18" charset="0"/>
              </a:rPr>
              <a:t>wysychanie rzek i jezior </a:t>
            </a:r>
          </a:p>
          <a:p>
            <a:pPr>
              <a:buClr>
                <a:schemeClr val="bg1"/>
              </a:buClr>
              <a:buNone/>
            </a:pPr>
            <a:r>
              <a:rPr lang="pl-PL" dirty="0" smtClean="0">
                <a:solidFill>
                  <a:schemeClr val="bg1"/>
                </a:solidFill>
                <a:latin typeface="Garamond" pitchFamily="18" charset="0"/>
              </a:rPr>
              <a:t> </a:t>
            </a:r>
          </a:p>
          <a:p>
            <a:pPr>
              <a:buClr>
                <a:schemeClr val="bg1"/>
              </a:buClr>
              <a:buNone/>
            </a:pPr>
            <a:r>
              <a:rPr lang="pl-PL" dirty="0" smtClean="0">
                <a:solidFill>
                  <a:schemeClr val="bg1"/>
                </a:solidFill>
                <a:latin typeface="Garamond" pitchFamily="18" charset="0"/>
              </a:rPr>
              <a:t> </a:t>
            </a:r>
          </a:p>
          <a:p>
            <a:pPr>
              <a:buClr>
                <a:schemeClr val="bg1"/>
              </a:buClr>
              <a:buNone/>
            </a:pPr>
            <a:endParaRPr lang="pl-PL" dirty="0" smtClean="0">
              <a:solidFill>
                <a:schemeClr val="bg1"/>
              </a:solidFill>
              <a:latin typeface="Garamond" pitchFamily="18" charset="0"/>
            </a:endParaRPr>
          </a:p>
          <a:p>
            <a:pPr>
              <a:buClr>
                <a:schemeClr val="bg1"/>
              </a:buClr>
              <a:buNone/>
            </a:pPr>
            <a:endParaRPr lang="pl-PL" dirty="0" smtClean="0">
              <a:solidFill>
                <a:schemeClr val="bg1"/>
              </a:solidFill>
              <a:latin typeface="Garamond" pitchFamily="18" charset="0"/>
            </a:endParaRPr>
          </a:p>
          <a:p>
            <a:pPr>
              <a:buClr>
                <a:schemeClr val="bg1"/>
              </a:buClr>
              <a:buNone/>
            </a:pPr>
            <a:endParaRPr lang="pl-PL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0">
              <a:buClr>
                <a:schemeClr val="bg1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/>
                </a:solidFill>
                <a:latin typeface="Garamond" pitchFamily="18" charset="0"/>
              </a:rPr>
              <a:t>topnienie lodowców </a:t>
            </a:r>
          </a:p>
          <a:p>
            <a:pPr lvl="0">
              <a:buClr>
                <a:schemeClr val="bg1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/>
                </a:solidFill>
                <a:latin typeface="Garamond" pitchFamily="18" charset="0"/>
              </a:rPr>
              <a:t>zalewanie niżej położonych terenów</a:t>
            </a:r>
          </a:p>
          <a:p>
            <a:pPr lvl="0">
              <a:buClr>
                <a:schemeClr val="bg1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/>
                </a:solidFill>
                <a:latin typeface="Garamond" pitchFamily="18" charset="0"/>
              </a:rPr>
              <a:t>susze</a:t>
            </a:r>
          </a:p>
          <a:p>
            <a:pPr lvl="0">
              <a:buClr>
                <a:schemeClr val="bg1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/>
                </a:solidFill>
                <a:latin typeface="Garamond" pitchFamily="18" charset="0"/>
              </a:rPr>
              <a:t>występowanie ekstremalnych zjawisk pogodowych i katastrof klimatycznych</a:t>
            </a:r>
          </a:p>
          <a:p>
            <a:pPr lvl="0">
              <a:buClr>
                <a:schemeClr val="bg1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/>
                </a:solidFill>
                <a:latin typeface="Garamond" pitchFamily="18" charset="0"/>
              </a:rPr>
              <a:t>ginięcie wielu gatunków</a:t>
            </a:r>
          </a:p>
          <a:p>
            <a:endParaRPr lang="pl-PL" dirty="0"/>
          </a:p>
        </p:txBody>
      </p:sp>
      <p:pic>
        <p:nvPicPr>
          <p:cNvPr id="8195" name="Picture 3" descr="imag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2928934"/>
            <a:ext cx="2513012" cy="1255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pobrane (1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2928934"/>
            <a:ext cx="2562225" cy="1238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5000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663300"/>
                </a:solidFill>
                <a:latin typeface="Garamond" pitchFamily="18" charset="0"/>
              </a:rPr>
              <a:t>GLOBALNE OCIEPLENIE</a:t>
            </a:r>
            <a:endParaRPr lang="pl-PL" dirty="0">
              <a:solidFill>
                <a:srgbClr val="663300"/>
              </a:solidFill>
              <a:latin typeface="Garamond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71472" y="1556792"/>
            <a:ext cx="8249000" cy="2664296"/>
          </a:xfrm>
        </p:spPr>
        <p:txBody>
          <a:bodyPr>
            <a:normAutofit fontScale="77500" lnSpcReduction="20000"/>
          </a:bodyPr>
          <a:lstStyle/>
          <a:p>
            <a:pPr marL="0">
              <a:buNone/>
            </a:pPr>
            <a:r>
              <a:rPr lang="pl-PL" b="1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Globalne Ocieplenie </a:t>
            </a:r>
            <a:r>
              <a:rPr lang="pl-PL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- podwyższenie średniej temperatury atmosfery przy powierzchni ziemi i oceanów. </a:t>
            </a:r>
          </a:p>
          <a:p>
            <a:pPr marL="0">
              <a:buNone/>
            </a:pPr>
            <a:endParaRPr lang="pl-PL" dirty="0" smtClean="0">
              <a:solidFill>
                <a:schemeClr val="bg1"/>
              </a:solidFill>
              <a:latin typeface="Garamond" pitchFamily="18" charset="0"/>
              <a:cs typeface="Times New Roman" pitchFamily="18" charset="0"/>
            </a:endParaRPr>
          </a:p>
          <a:p>
            <a:pPr marL="0">
              <a:buNone/>
            </a:pPr>
            <a:r>
              <a:rPr lang="pl-PL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Wzrost temperatury globalnej może doprowadzić m.in. do:</a:t>
            </a:r>
          </a:p>
          <a:p>
            <a:pPr marL="0">
              <a:buClr>
                <a:schemeClr val="bg1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topnienia lodowców, </a:t>
            </a:r>
          </a:p>
          <a:p>
            <a:pPr marL="0">
              <a:buClr>
                <a:schemeClr val="bg1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światowego wzrostu poziomu morza, </a:t>
            </a:r>
          </a:p>
          <a:p>
            <a:pPr marL="0">
              <a:buClr>
                <a:schemeClr val="bg1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zmniejszonych dopływów słodkiej wody,</a:t>
            </a:r>
          </a:p>
          <a:p>
            <a:pPr marL="0">
              <a:buClr>
                <a:schemeClr val="bg1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wymierania gatunków. </a:t>
            </a:r>
          </a:p>
          <a:p>
            <a:pPr>
              <a:buNone/>
            </a:pPr>
            <a:endParaRPr lang="pl-PL" dirty="0" smtClean="0">
              <a:solidFill>
                <a:schemeClr val="bg1"/>
              </a:solidFill>
              <a:latin typeface="Constantia" pitchFamily="18" charset="0"/>
            </a:endParaRPr>
          </a:p>
        </p:txBody>
      </p:sp>
      <p:pic>
        <p:nvPicPr>
          <p:cNvPr id="4" name="Picture 2" descr="C:\Users\Komputer\Desktop\ocieplenie_nasa_39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3861048"/>
            <a:ext cx="4953000" cy="2413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ole tekstowe 5"/>
          <p:cNvSpPr txBox="1"/>
          <p:nvPr/>
        </p:nvSpPr>
        <p:spPr>
          <a:xfrm>
            <a:off x="971600" y="6165304"/>
            <a:ext cx="7416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Główną przyczyną globalnego ocieplenia jest dwutlenek węgla.</a:t>
            </a:r>
          </a:p>
        </p:txBody>
      </p:sp>
    </p:spTree>
  </p:cSld>
  <p:clrMapOvr>
    <a:masterClrMapping/>
  </p:clrMapOvr>
  <p:transition spd="slow" advTm="18000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663300"/>
                </a:solidFill>
                <a:latin typeface="Garamond" pitchFamily="18" charset="0"/>
              </a:rPr>
              <a:t>GLOBALNE OCIEPLENIE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77500" lnSpcReduction="20000"/>
          </a:bodyPr>
          <a:lstStyle/>
          <a:p>
            <a:pPr marL="0">
              <a:buNone/>
            </a:pPr>
            <a:r>
              <a:rPr lang="pl-PL" b="1" dirty="0" smtClean="0">
                <a:solidFill>
                  <a:srgbClr val="000000"/>
                </a:solidFill>
                <a:latin typeface="Garamond" pitchFamily="18" charset="0"/>
              </a:rPr>
              <a:t>Przyczyny globalnego ocieplenia klimatu to między innymi:</a:t>
            </a:r>
          </a:p>
          <a:p>
            <a:pPr marL="0">
              <a:buNone/>
            </a:pPr>
            <a:r>
              <a:rPr lang="pl-PL" dirty="0" smtClean="0">
                <a:solidFill>
                  <a:srgbClr val="000000"/>
                </a:solidFill>
                <a:latin typeface="Garamond" pitchFamily="18" charset="0"/>
              </a:rPr>
              <a:t> </a:t>
            </a:r>
            <a:r>
              <a:rPr lang="pl-PL" u="sng" dirty="0" smtClean="0">
                <a:solidFill>
                  <a:srgbClr val="000000"/>
                </a:solidFill>
                <a:latin typeface="Garamond" pitchFamily="18" charset="0"/>
              </a:rPr>
              <a:t>Natężenie efektu cieplarnianego</a:t>
            </a:r>
            <a:r>
              <a:rPr lang="pl-PL" dirty="0" smtClean="0">
                <a:solidFill>
                  <a:srgbClr val="000000"/>
                </a:solidFill>
                <a:latin typeface="Garamond" pitchFamily="18" charset="0"/>
              </a:rPr>
              <a:t>, wywołanego podwyższoną emisją gazów do atmosfery, oraz pomniejszanie się obszarów leśnych w wyniku ich wycinania i wypalania przez człowieka, czego efektem jest brak dużych powierzchni lasów do pochłaniania nadmiaru energii słonecznej. </a:t>
            </a:r>
            <a:br>
              <a:rPr lang="pl-PL" dirty="0" smtClean="0">
                <a:solidFill>
                  <a:srgbClr val="000000"/>
                </a:solidFill>
                <a:latin typeface="Garamond" pitchFamily="18" charset="0"/>
              </a:rPr>
            </a:br>
            <a:endParaRPr lang="pl-PL" dirty="0" smtClean="0">
              <a:solidFill>
                <a:srgbClr val="000000"/>
              </a:solidFill>
              <a:latin typeface="Garamond" pitchFamily="18" charset="0"/>
            </a:endParaRPr>
          </a:p>
          <a:p>
            <a:pPr marL="0">
              <a:buNone/>
            </a:pPr>
            <a:r>
              <a:rPr lang="pl-PL" u="sng" dirty="0" smtClean="0">
                <a:solidFill>
                  <a:srgbClr val="000000"/>
                </a:solidFill>
                <a:latin typeface="Garamond" pitchFamily="18" charset="0"/>
              </a:rPr>
              <a:t>Zwiększona emisja gazów do środowiska naturalneg</a:t>
            </a:r>
            <a:r>
              <a:rPr lang="pl-PL" dirty="0" smtClean="0">
                <a:solidFill>
                  <a:srgbClr val="000000"/>
                </a:solidFill>
                <a:latin typeface="Garamond" pitchFamily="18" charset="0"/>
              </a:rPr>
              <a:t>o to efekt intensywnego rozwoju przemysłu oraz motoryzacji, w szczególności </a:t>
            </a:r>
            <a:br>
              <a:rPr lang="pl-PL" dirty="0" smtClean="0">
                <a:solidFill>
                  <a:srgbClr val="000000"/>
                </a:solidFill>
                <a:latin typeface="Garamond" pitchFamily="18" charset="0"/>
              </a:rPr>
            </a:br>
            <a:r>
              <a:rPr lang="pl-PL" dirty="0" smtClean="0">
                <a:solidFill>
                  <a:srgbClr val="000000"/>
                </a:solidFill>
                <a:latin typeface="Garamond" pitchFamily="18" charset="0"/>
              </a:rPr>
              <a:t>w dobie rewolucji przemysłowej, jak również podczas regularnego zużywania surowców naturalnych do produkcji na całym świecie. </a:t>
            </a:r>
            <a:br>
              <a:rPr lang="pl-PL" dirty="0" smtClean="0">
                <a:solidFill>
                  <a:srgbClr val="000000"/>
                </a:solidFill>
                <a:latin typeface="Garamond" pitchFamily="18" charset="0"/>
              </a:rPr>
            </a:br>
            <a:endParaRPr lang="pl-PL" dirty="0" smtClean="0">
              <a:solidFill>
                <a:srgbClr val="000000"/>
              </a:solidFill>
              <a:latin typeface="Garamond" pitchFamily="18" charset="0"/>
            </a:endParaRPr>
          </a:p>
          <a:p>
            <a:pPr marL="0">
              <a:buNone/>
            </a:pPr>
            <a:r>
              <a:rPr lang="pl-PL" dirty="0" smtClean="0">
                <a:solidFill>
                  <a:srgbClr val="000000"/>
                </a:solidFill>
                <a:latin typeface="Garamond" pitchFamily="18" charset="0"/>
              </a:rPr>
              <a:t>Jednym z bardziej szkodliwych czynników działających na wzrost ocieplenia klimatycznego jest również </a:t>
            </a:r>
            <a:r>
              <a:rPr lang="pl-PL" u="sng" dirty="0" smtClean="0">
                <a:solidFill>
                  <a:srgbClr val="000000"/>
                </a:solidFill>
                <a:latin typeface="Garamond" pitchFamily="18" charset="0"/>
              </a:rPr>
              <a:t>unoszenie się pyłów w powietrzu</a:t>
            </a:r>
            <a:r>
              <a:rPr lang="pl-PL" dirty="0" smtClean="0">
                <a:solidFill>
                  <a:srgbClr val="000000"/>
                </a:solidFill>
                <a:latin typeface="Garamond" pitchFamily="18" charset="0"/>
              </a:rPr>
              <a:t>, powstałych na skutek nadmiernego spalania paliw samochodowych oraz materiałów energetycznych bez uprzedniego zabezpieczenia ich odpowiednimi filtrami. </a:t>
            </a:r>
          </a:p>
          <a:p>
            <a:endParaRPr lang="pl-PL" dirty="0">
              <a:latin typeface="Garamond" pitchFamily="18" charset="0"/>
            </a:endParaRPr>
          </a:p>
        </p:txBody>
      </p:sp>
    </p:spTree>
  </p:cSld>
  <p:clrMapOvr>
    <a:masterClrMapping/>
  </p:clrMapOvr>
  <p:transition spd="slow" advTm="25000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663300"/>
                </a:solidFill>
                <a:latin typeface="Garamond" pitchFamily="18" charset="0"/>
              </a:rPr>
              <a:t>GLOBALNE OCIEPLENIE</a:t>
            </a:r>
            <a:br>
              <a:rPr lang="pl-PL" dirty="0" smtClean="0">
                <a:solidFill>
                  <a:srgbClr val="663300"/>
                </a:solidFill>
                <a:latin typeface="Garamond" pitchFamily="18" charset="0"/>
              </a:rPr>
            </a:br>
            <a:endParaRPr lang="pl-PL" dirty="0">
              <a:solidFill>
                <a:srgbClr val="663300"/>
              </a:solidFill>
              <a:latin typeface="Garamond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285860"/>
            <a:ext cx="5614998" cy="5572140"/>
          </a:xfrm>
        </p:spPr>
        <p:txBody>
          <a:bodyPr>
            <a:normAutofit fontScale="92500"/>
          </a:bodyPr>
          <a:lstStyle/>
          <a:p>
            <a:pPr>
              <a:buClr>
                <a:schemeClr val="bg1"/>
              </a:buClr>
              <a:buNone/>
            </a:pPr>
            <a:r>
              <a:rPr lang="pl-PL" sz="3000" b="1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SKUTKI:</a:t>
            </a: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topnienie lodowców;</a:t>
            </a: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zaburzenia w ekosystemach</a:t>
            </a: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 zmniejszenie się pokrywy lodowej Arktyki i Antarktydy;</a:t>
            </a: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 podwyższenie się poziomu wód; </a:t>
            </a: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zmiana struktury opadów atmosferycznych;</a:t>
            </a: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 częstsze tornada i huragany; </a:t>
            </a: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wzrost ilości CO 2 w morzu (zaburzenie łańcucha pokarmowego). </a:t>
            </a: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susze i powodzie</a:t>
            </a:r>
            <a:endParaRPr lang="pl-PL" dirty="0">
              <a:solidFill>
                <a:schemeClr val="bg1"/>
              </a:solidFill>
              <a:latin typeface="Garamond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TORNAD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1285860"/>
            <a:ext cx="1928825" cy="1337738"/>
          </a:xfrm>
          <a:prstGeom prst="rect">
            <a:avLst/>
          </a:prstGeom>
          <a:noFill/>
        </p:spPr>
      </p:pic>
      <p:pic>
        <p:nvPicPr>
          <p:cNvPr id="1027" name="Picture 3" descr="F:\HURAGAN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2357430"/>
            <a:ext cx="2024068" cy="1346925"/>
          </a:xfrm>
          <a:prstGeom prst="rect">
            <a:avLst/>
          </a:prstGeom>
          <a:noFill/>
        </p:spPr>
      </p:pic>
      <p:pic>
        <p:nvPicPr>
          <p:cNvPr id="1028" name="Picture 4" descr="F:\POWOD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4143380"/>
            <a:ext cx="2000264" cy="1331085"/>
          </a:xfrm>
          <a:prstGeom prst="rect">
            <a:avLst/>
          </a:prstGeom>
          <a:noFill/>
        </p:spPr>
      </p:pic>
      <p:pic>
        <p:nvPicPr>
          <p:cNvPr id="1029" name="Picture 5" descr="F:\SUSZ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6578" y="5143512"/>
            <a:ext cx="2143131" cy="1484317"/>
          </a:xfrm>
          <a:prstGeom prst="rect">
            <a:avLst/>
          </a:prstGeom>
          <a:noFill/>
        </p:spPr>
      </p:pic>
      <p:sp>
        <p:nvSpPr>
          <p:cNvPr id="8" name="pole tekstowe 7"/>
          <p:cNvSpPr txBox="1"/>
          <p:nvPr/>
        </p:nvSpPr>
        <p:spPr>
          <a:xfrm>
            <a:off x="5000628" y="5214950"/>
            <a:ext cx="10001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POWODZIE</a:t>
            </a:r>
            <a:endParaRPr lang="pl-PL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7572396" y="3429000"/>
            <a:ext cx="1143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HURAGANY</a:t>
            </a:r>
            <a:endParaRPr lang="pl-PL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8286776" y="6286520"/>
            <a:ext cx="1285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SUSZE</a:t>
            </a:r>
            <a:endParaRPr lang="pl-PL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4857752" y="2357430"/>
            <a:ext cx="12144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latin typeface="Times New Roman" pitchFamily="18" charset="0"/>
                <a:cs typeface="Times New Roman" pitchFamily="18" charset="0"/>
              </a:rPr>
              <a:t>TORNADA</a:t>
            </a:r>
            <a:endParaRPr lang="pl-PL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20000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663300"/>
                </a:solidFill>
                <a:latin typeface="Garamond" pitchFamily="18" charset="0"/>
              </a:rPr>
              <a:t>DZIURA OZONOWA</a:t>
            </a:r>
            <a:endParaRPr lang="pl-PL" dirty="0">
              <a:solidFill>
                <a:srgbClr val="663300"/>
              </a:solidFill>
              <a:latin typeface="Garamond" pitchFamily="18" charset="0"/>
            </a:endParaRP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2780928"/>
            <a:ext cx="3240360" cy="324036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pole tekstowe 4"/>
          <p:cNvSpPr txBox="1"/>
          <p:nvPr/>
        </p:nvSpPr>
        <p:spPr>
          <a:xfrm rot="10800000" flipH="1" flipV="1">
            <a:off x="5652120" y="6102007"/>
            <a:ext cx="3491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Fioletowe pole to obszar </a:t>
            </a:r>
          </a:p>
          <a:p>
            <a:pPr algn="ctr"/>
            <a:r>
              <a:rPr lang="pl-PL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dziury ozonowej</a:t>
            </a:r>
            <a:endParaRPr lang="pl-PL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323528" y="1412776"/>
            <a:ext cx="8424936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Dziura ozonowa jest spowodowana głównie przez emisję freonów oraz tlenków azotu. Powłoka ozonu w górnych warstwach atmosfery chroni organizmy żywe przed szkodliwym promieniowaniem UV. </a:t>
            </a:r>
            <a:br>
              <a:rPr lang="pl-PL" sz="2400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</a:br>
            <a:r>
              <a:rPr lang="pl-PL" sz="2400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Bez tej powłoki zaistnienie życia na Ziemi byłoby</a:t>
            </a:r>
            <a:br>
              <a:rPr lang="pl-PL" sz="2400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</a:br>
            <a:r>
              <a:rPr lang="pl-PL" sz="2400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 niemożliwe.</a:t>
            </a:r>
          </a:p>
          <a:p>
            <a:r>
              <a:rPr lang="pl-PL" sz="2400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Największy ubytek ozonu notowany jest</a:t>
            </a:r>
          </a:p>
          <a:p>
            <a:r>
              <a:rPr lang="pl-PL" sz="2400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nad Antarktydą. </a:t>
            </a:r>
          </a:p>
          <a:p>
            <a:endParaRPr lang="pl-PL" sz="2400" dirty="0" smtClean="0">
              <a:solidFill>
                <a:schemeClr val="bg1"/>
              </a:solidFill>
              <a:latin typeface="Garamond" pitchFamily="18" charset="0"/>
              <a:cs typeface="Times New Roman" pitchFamily="18" charset="0"/>
            </a:endParaRPr>
          </a:p>
          <a:p>
            <a:r>
              <a:rPr lang="pl-PL" sz="2400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Dziura ozonowa, którą w marcu 1985</a:t>
            </a:r>
          </a:p>
          <a:p>
            <a:r>
              <a:rPr lang="pl-PL" sz="2400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roku odkryli brytyjscy naukowcy  z roku </a:t>
            </a:r>
          </a:p>
          <a:p>
            <a:r>
              <a:rPr lang="pl-PL" sz="2400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na rok powiększa się i obecnie osiąga już </a:t>
            </a:r>
          </a:p>
          <a:p>
            <a:r>
              <a:rPr lang="pl-PL" sz="2400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w okresie arktycznej wiosny rozmiary </a:t>
            </a:r>
          </a:p>
          <a:p>
            <a:r>
              <a:rPr lang="pl-PL" sz="2400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Ameryki Północnej.</a:t>
            </a:r>
          </a:p>
          <a:p>
            <a:endParaRPr lang="pl-PL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pl-PL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pl-PL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pl-PL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pl-PL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pl-PL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25000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663300"/>
                </a:solidFill>
                <a:latin typeface="Garamond" pitchFamily="18" charset="0"/>
              </a:rPr>
              <a:t>DZIURA OZONOWA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600200"/>
            <a:ext cx="8640960" cy="4709160"/>
          </a:xfrm>
        </p:spPr>
        <p:txBody>
          <a:bodyPr>
            <a:normAutofit fontScale="92500" lnSpcReduction="20000"/>
          </a:bodyPr>
          <a:lstStyle/>
          <a:p>
            <a:pPr marL="0">
              <a:buNone/>
            </a:pPr>
            <a:r>
              <a:rPr lang="pl-PL" sz="2700" b="1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Skutkami ubytku ozonu i nasilonego promieniowania UV są:</a:t>
            </a:r>
          </a:p>
          <a:p>
            <a:pPr marL="0">
              <a:buClr>
                <a:schemeClr val="bg1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poparzenia skóry, </a:t>
            </a:r>
          </a:p>
          <a:p>
            <a:pPr marL="0">
              <a:buClr>
                <a:schemeClr val="bg1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występowanie raka skóry, </a:t>
            </a:r>
          </a:p>
          <a:p>
            <a:pPr marL="0">
              <a:buClr>
                <a:schemeClr val="bg1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uszkodzenie wzroku </a:t>
            </a:r>
          </a:p>
          <a:p>
            <a:pPr marL="0" indent="-504000">
              <a:spcAft>
                <a:spcPts val="1200"/>
              </a:spcAft>
              <a:buClr>
                <a:schemeClr val="bg1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niższe plony (ponieważ promieniowanie UV   uszkadza</a:t>
            </a:r>
          </a:p>
          <a:p>
            <a:pPr marL="0" indent="-504000">
              <a:spcAft>
                <a:spcPts val="1200"/>
              </a:spcAft>
              <a:buClr>
                <a:schemeClr val="bg1"/>
              </a:buClr>
              <a:buNone/>
            </a:pPr>
            <a:r>
              <a:rPr lang="pl-PL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     chlorofil).</a:t>
            </a:r>
          </a:p>
          <a:p>
            <a:pPr marL="0" indent="-504000">
              <a:spcAft>
                <a:spcPts val="1200"/>
              </a:spcAft>
              <a:buClr>
                <a:schemeClr val="bg1"/>
              </a:buClr>
              <a:buNone/>
            </a:pPr>
            <a:endParaRPr lang="pl-PL" dirty="0" smtClean="0">
              <a:solidFill>
                <a:schemeClr val="bg1"/>
              </a:solidFill>
              <a:latin typeface="Garamond" pitchFamily="18" charset="0"/>
              <a:cs typeface="Times New Roman" pitchFamily="18" charset="0"/>
            </a:endParaRPr>
          </a:p>
          <a:p>
            <a:pPr marL="0" indent="-504000" algn="ctr">
              <a:spcAft>
                <a:spcPts val="1200"/>
              </a:spcAft>
              <a:buClr>
                <a:schemeClr val="bg1"/>
              </a:buClr>
              <a:buNone/>
            </a:pPr>
            <a:r>
              <a:rPr lang="pl-PL" b="1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Pozbywając się ozonu z atmosfery pozbywamy się naturalnej ochrony przed szkodliwym promieniowaniem !</a:t>
            </a:r>
          </a:p>
          <a:p>
            <a:pPr marL="0">
              <a:buNone/>
            </a:pPr>
            <a:r>
              <a:rPr lang="pl-PL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 </a:t>
            </a:r>
          </a:p>
          <a:p>
            <a:endParaRPr lang="pl-PL" dirty="0"/>
          </a:p>
        </p:txBody>
      </p:sp>
    </p:spTree>
  </p:cSld>
  <p:clrMapOvr>
    <a:masterClrMapping/>
  </p:clrMapOvr>
  <p:transition spd="slow" advTm="15000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663300"/>
                </a:solidFill>
                <a:latin typeface="Garamond" pitchFamily="18" charset="0"/>
              </a:rPr>
              <a:t>KWAŚNE DESZCZE</a:t>
            </a:r>
            <a:endParaRPr lang="pl-PL" dirty="0">
              <a:solidFill>
                <a:srgbClr val="663300"/>
              </a:solidFill>
              <a:latin typeface="Garamond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40768"/>
            <a:ext cx="4474840" cy="4968592"/>
          </a:xfrm>
        </p:spPr>
        <p:txBody>
          <a:bodyPr>
            <a:normAutofit fontScale="85000" lnSpcReduction="20000"/>
          </a:bodyPr>
          <a:lstStyle/>
          <a:p>
            <a:pPr marL="0">
              <a:buNone/>
            </a:pPr>
            <a:r>
              <a:rPr lang="pl-PL" sz="2200" b="1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Kwaśne deszcze</a:t>
            </a:r>
            <a:r>
              <a:rPr lang="pl-PL" sz="2200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 – opady atmosferyczne (deszcz, śnieg, mgły ), o odczynie </a:t>
            </a:r>
            <a:r>
              <a:rPr lang="pl-PL" sz="2200" dirty="0" err="1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pH</a:t>
            </a:r>
            <a:r>
              <a:rPr lang="pl-PL" sz="2200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 mniejszym niż 5,6 czyli kwaśnym.</a:t>
            </a:r>
          </a:p>
          <a:p>
            <a:pPr marL="0">
              <a:buNone/>
            </a:pPr>
            <a:endParaRPr lang="pl-PL" sz="2200" dirty="0" smtClean="0">
              <a:solidFill>
                <a:schemeClr val="bg1"/>
              </a:solidFill>
              <a:latin typeface="Garamond" pitchFamily="18" charset="0"/>
              <a:cs typeface="Times New Roman" pitchFamily="18" charset="0"/>
            </a:endParaRPr>
          </a:p>
          <a:p>
            <a:pPr marL="0">
              <a:buNone/>
            </a:pPr>
            <a:r>
              <a:rPr lang="pl-PL" sz="2200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Powstają gdy w powietrzu dużo jest: </a:t>
            </a:r>
          </a:p>
          <a:p>
            <a:pPr marL="0">
              <a:spcBef>
                <a:spcPts val="0"/>
              </a:spcBef>
              <a:buClr>
                <a:schemeClr val="bg1"/>
              </a:buClr>
              <a:buSzPct val="36000"/>
              <a:buFont typeface="Times New Roman" pitchFamily="18" charset="0"/>
              <a:buChar char="−"/>
            </a:pPr>
            <a:r>
              <a:rPr lang="pl-PL" sz="2200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dwutlenku siarki,</a:t>
            </a:r>
          </a:p>
          <a:p>
            <a:pPr marL="0">
              <a:spcBef>
                <a:spcPts val="0"/>
              </a:spcBef>
              <a:buClr>
                <a:schemeClr val="bg1"/>
              </a:buClr>
              <a:buSzPct val="36000"/>
              <a:buFont typeface="Times New Roman" pitchFamily="18" charset="0"/>
              <a:buChar char="−"/>
            </a:pPr>
            <a:r>
              <a:rPr lang="pl-PL" sz="2200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 tlenków azotu,</a:t>
            </a:r>
          </a:p>
          <a:p>
            <a:pPr marL="0">
              <a:spcBef>
                <a:spcPts val="0"/>
              </a:spcBef>
              <a:buClr>
                <a:schemeClr val="bg1"/>
              </a:buClr>
              <a:buSzPct val="36000"/>
              <a:buFont typeface="Times New Roman" pitchFamily="18" charset="0"/>
              <a:buChar char="−"/>
            </a:pPr>
            <a:r>
              <a:rPr lang="pl-PL" sz="2200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 siarkowodoru, </a:t>
            </a:r>
          </a:p>
          <a:p>
            <a:pPr marL="0">
              <a:spcBef>
                <a:spcPts val="0"/>
              </a:spcBef>
              <a:buClr>
                <a:schemeClr val="bg1"/>
              </a:buClr>
              <a:buSzPct val="36000"/>
              <a:buFont typeface="Times New Roman" pitchFamily="18" charset="0"/>
              <a:buChar char="−"/>
            </a:pPr>
            <a:r>
              <a:rPr lang="pl-PL" sz="2200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chlorowodoru, </a:t>
            </a:r>
          </a:p>
          <a:p>
            <a:pPr marL="0">
              <a:spcBef>
                <a:spcPts val="0"/>
              </a:spcBef>
              <a:buClr>
                <a:schemeClr val="bg1"/>
              </a:buClr>
              <a:buSzPct val="36000"/>
              <a:buNone/>
            </a:pPr>
            <a:r>
              <a:rPr lang="pl-PL" sz="2200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które po połączeniu z wodą tworzą kwasy. </a:t>
            </a:r>
          </a:p>
          <a:p>
            <a:pPr marL="0">
              <a:buNone/>
            </a:pPr>
            <a:endParaRPr lang="pl-PL" sz="2200" dirty="0" smtClean="0">
              <a:solidFill>
                <a:schemeClr val="bg1"/>
              </a:solidFill>
              <a:latin typeface="Garamond" pitchFamily="18" charset="0"/>
              <a:cs typeface="Times New Roman" pitchFamily="18" charset="0"/>
            </a:endParaRPr>
          </a:p>
          <a:p>
            <a:pPr marL="0">
              <a:buClr>
                <a:schemeClr val="bg1"/>
              </a:buClr>
              <a:buNone/>
            </a:pPr>
            <a:r>
              <a:rPr lang="pl-PL" sz="2200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Wyemitowane do atmosfery w procesach : </a:t>
            </a:r>
          </a:p>
          <a:p>
            <a:pPr marL="0">
              <a:buClr>
                <a:schemeClr val="bg1"/>
              </a:buClr>
              <a:buFont typeface="Times New Roman" pitchFamily="18" charset="0"/>
              <a:buChar char="−"/>
            </a:pPr>
            <a:r>
              <a:rPr lang="pl-PL" sz="2200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spalania paliw, </a:t>
            </a:r>
          </a:p>
          <a:p>
            <a:pPr marL="0">
              <a:buClr>
                <a:schemeClr val="bg1"/>
              </a:buClr>
              <a:buFont typeface="Times New Roman" pitchFamily="18" charset="0"/>
              <a:buChar char="−"/>
            </a:pPr>
            <a:r>
              <a:rPr lang="pl-PL" sz="2200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produkcji przemysłowej, </a:t>
            </a:r>
          </a:p>
          <a:p>
            <a:pPr marL="0">
              <a:buClr>
                <a:schemeClr val="bg1"/>
              </a:buClr>
              <a:buFont typeface="Times New Roman" pitchFamily="18" charset="0"/>
              <a:buChar char="−"/>
            </a:pPr>
            <a:r>
              <a:rPr lang="pl-PL" sz="2200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wybuchów wulkanów, </a:t>
            </a:r>
          </a:p>
          <a:p>
            <a:pPr marL="0">
              <a:buClr>
                <a:schemeClr val="bg1"/>
              </a:buClr>
              <a:buFont typeface="Times New Roman" pitchFamily="18" charset="0"/>
              <a:buChar char="−"/>
            </a:pPr>
            <a:r>
              <a:rPr lang="pl-PL" sz="2200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wyładowań atmosferycznych </a:t>
            </a:r>
          </a:p>
          <a:p>
            <a:pPr marL="0">
              <a:buClr>
                <a:schemeClr val="bg1"/>
              </a:buClr>
              <a:buFont typeface="Times New Roman" pitchFamily="18" charset="0"/>
              <a:buChar char="−"/>
            </a:pPr>
            <a:r>
              <a:rPr lang="pl-PL" sz="2200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i innych czynników naturalnych. </a:t>
            </a:r>
          </a:p>
          <a:p>
            <a:pPr>
              <a:buNone/>
            </a:pPr>
            <a:endParaRPr lang="pl-PL" dirty="0"/>
          </a:p>
        </p:txBody>
      </p:sp>
      <p:pic>
        <p:nvPicPr>
          <p:cNvPr id="2050" name="Picture 2" descr="http://3.bp.blogspot.com/-YB4UPVjYxLs/UVHSFMXJJLI/AAAAAAAAABA/BoZ3TQh98v4/s320/acid-rain-sudetes-forest.jpg">
            <a:hlinkClick r:id="rId2"/>
          </p:cNvPr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5148064" y="1412776"/>
            <a:ext cx="3315864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jjjjjjj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4365104"/>
            <a:ext cx="3384376" cy="2175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ole tekstowe 5"/>
          <p:cNvSpPr txBox="1"/>
          <p:nvPr/>
        </p:nvSpPr>
        <p:spPr>
          <a:xfrm>
            <a:off x="5220072" y="3717032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Szkody  wyrządzone przez </a:t>
            </a:r>
          </a:p>
          <a:p>
            <a:pPr algn="ctr"/>
            <a:r>
              <a:rPr lang="pl-PL" sz="1400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kwaśne deszcze</a:t>
            </a:r>
            <a:endParaRPr lang="pl-PL" sz="1400" dirty="0">
              <a:solidFill>
                <a:schemeClr val="bg1"/>
              </a:solidFill>
              <a:latin typeface="Garamond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22000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663300"/>
                </a:solidFill>
                <a:latin typeface="Garamond" pitchFamily="18" charset="0"/>
              </a:rPr>
              <a:t>KWAŚNE DESZCZE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3052936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pl-PL" b="1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Są szkodliwe dla środowiska powodując:</a:t>
            </a:r>
          </a:p>
          <a:p>
            <a:pPr marL="0" indent="0">
              <a:spcBef>
                <a:spcPts val="0"/>
              </a:spcBef>
              <a:buNone/>
            </a:pPr>
            <a:endParaRPr lang="pl-PL" sz="1200" dirty="0" smtClean="0">
              <a:solidFill>
                <a:schemeClr val="bg1"/>
              </a:solidFill>
              <a:latin typeface="Garamond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Clr>
                <a:schemeClr val="bg1"/>
              </a:buClr>
              <a:buFont typeface="Times New Roman" pitchFamily="18" charset="0"/>
              <a:buChar char="−"/>
            </a:pPr>
            <a:r>
              <a:rPr lang="pl-PL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 zakwaszenie gleb,</a:t>
            </a:r>
          </a:p>
          <a:p>
            <a:pPr marL="0" indent="0">
              <a:spcBef>
                <a:spcPts val="0"/>
              </a:spcBef>
              <a:buClr>
                <a:schemeClr val="bg1"/>
              </a:buClr>
              <a:buFont typeface="Times New Roman" pitchFamily="18" charset="0"/>
              <a:buChar char="−"/>
            </a:pPr>
            <a:r>
              <a:rPr lang="pl-PL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 zakwaszenie wód powierzchniowych</a:t>
            </a:r>
          </a:p>
          <a:p>
            <a:pPr marL="0" indent="0">
              <a:spcBef>
                <a:spcPts val="0"/>
              </a:spcBef>
              <a:buClr>
                <a:schemeClr val="bg1"/>
              </a:buClr>
              <a:buFont typeface="Times New Roman" pitchFamily="18" charset="0"/>
              <a:buChar char="−"/>
            </a:pPr>
            <a:r>
              <a:rPr lang="pl-PL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 niszczenie budowli i konstrukcji metalowych </a:t>
            </a:r>
          </a:p>
          <a:p>
            <a:pPr marL="0" indent="0">
              <a:spcBef>
                <a:spcPts val="0"/>
              </a:spcBef>
              <a:buClr>
                <a:schemeClr val="bg1"/>
              </a:buClr>
              <a:buNone/>
            </a:pPr>
            <a:r>
              <a:rPr lang="pl-PL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  (przyśpieszając proces korozji)</a:t>
            </a:r>
          </a:p>
          <a:p>
            <a:pPr marL="0" indent="0">
              <a:spcBef>
                <a:spcPts val="0"/>
              </a:spcBef>
              <a:buClr>
                <a:schemeClr val="bg1"/>
              </a:buClr>
              <a:buFont typeface="Times New Roman" pitchFamily="18" charset="0"/>
              <a:buChar char="−"/>
            </a:pPr>
            <a:r>
              <a:rPr lang="pl-PL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 szkodzą budynkom trawiąc z czasem marmur i kredę</a:t>
            </a:r>
          </a:p>
          <a:p>
            <a:pPr marL="0" indent="0">
              <a:spcBef>
                <a:spcPts val="0"/>
              </a:spcBef>
              <a:buClr>
                <a:schemeClr val="bg1"/>
              </a:buClr>
              <a:buFont typeface="Times New Roman" pitchFamily="18" charset="0"/>
              <a:buChar char="−"/>
            </a:pPr>
            <a:r>
              <a:rPr lang="pl-PL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 niszczenie ekosystemu leśnego</a:t>
            </a:r>
          </a:p>
          <a:p>
            <a:endParaRPr lang="pl-PL" dirty="0"/>
          </a:p>
        </p:txBody>
      </p:sp>
      <p:pic>
        <p:nvPicPr>
          <p:cNvPr id="1026" name="Picture 2" descr="C:\Users\Komputer\Desktop\images (5).jpg"/>
          <p:cNvPicPr>
            <a:picLocks noChangeAspect="1" noChangeArrowheads="1"/>
          </p:cNvPicPr>
          <p:nvPr/>
        </p:nvPicPr>
        <p:blipFill>
          <a:blip r:embed="rId2" cstate="print"/>
          <a:srcRect b="4985"/>
          <a:stretch>
            <a:fillRect/>
          </a:stretch>
        </p:blipFill>
        <p:spPr bwMode="auto">
          <a:xfrm>
            <a:off x="323528" y="4725144"/>
            <a:ext cx="2619375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Komputer\Desktop\images (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4725144"/>
            <a:ext cx="2495550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Komputer\Desktop\pobrane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4725144"/>
            <a:ext cx="2555776" cy="1609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5000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Komputer\Desktop\kwaś.jpg"/>
          <p:cNvPicPr>
            <a:picLocks noChangeAspect="1" noChangeArrowheads="1"/>
          </p:cNvPicPr>
          <p:nvPr/>
        </p:nvPicPr>
        <p:blipFill>
          <a:blip r:embed="rId2" cstate="print"/>
          <a:srcRect l="13716"/>
          <a:stretch>
            <a:fillRect/>
          </a:stretch>
        </p:blipFill>
        <p:spPr bwMode="auto">
          <a:xfrm flipH="1">
            <a:off x="4319464" y="2348880"/>
            <a:ext cx="4824536" cy="40770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663300"/>
                </a:solidFill>
                <a:latin typeface="Garamond" pitchFamily="18" charset="0"/>
              </a:rPr>
              <a:t>KWAŚNE DESZCZE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052736"/>
            <a:ext cx="8892480" cy="5472608"/>
          </a:xfrm>
        </p:spPr>
        <p:txBody>
          <a:bodyPr>
            <a:normAutofit fontScale="92500" lnSpcReduction="10000"/>
          </a:bodyPr>
          <a:lstStyle/>
          <a:p>
            <a:pPr marL="0">
              <a:lnSpc>
                <a:spcPct val="200000"/>
              </a:lnSpc>
              <a:buNone/>
            </a:pPr>
            <a:r>
              <a:rPr lang="pl-PL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pl-PL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Zapobiegać kwaśnym deszczom można poprzez: </a:t>
            </a:r>
          </a:p>
          <a:p>
            <a:pPr marL="612000" lvl="0" indent="-288000">
              <a:buClr>
                <a:schemeClr val="bg1"/>
              </a:buClr>
              <a:buFont typeface="Wingdings" pitchFamily="2" charset="2"/>
              <a:buChar char="§"/>
            </a:pPr>
            <a:r>
              <a:rPr lang="pl-PL" sz="2200" u="sng" dirty="0" smtClean="0">
                <a:solidFill>
                  <a:srgbClr val="663300"/>
                </a:solidFill>
                <a:latin typeface="Garamond" pitchFamily="18" charset="0"/>
                <a:cs typeface="Times New Roman" pitchFamily="18" charset="0"/>
              </a:rPr>
              <a:t>zmniejszenie emisji zanieczyszczeń </a:t>
            </a:r>
            <a:r>
              <a:rPr lang="pl-PL" sz="2200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z górnictwa, hutnictwa oraz elektrowni;</a:t>
            </a:r>
          </a:p>
          <a:p>
            <a:pPr marL="612000" lvl="0" indent="-288000">
              <a:buClr>
                <a:schemeClr val="bg1"/>
              </a:buClr>
              <a:buFont typeface="Wingdings" pitchFamily="2" charset="2"/>
              <a:buChar char="§"/>
            </a:pPr>
            <a:r>
              <a:rPr lang="pl-PL" sz="2200" u="sng" dirty="0" smtClean="0">
                <a:solidFill>
                  <a:srgbClr val="663300"/>
                </a:solidFill>
                <a:latin typeface="Garamond" pitchFamily="18" charset="0"/>
                <a:cs typeface="Times New Roman" pitchFamily="18" charset="0"/>
              </a:rPr>
              <a:t>ograniczenie transportu </a:t>
            </a:r>
            <a:r>
              <a:rPr lang="pl-PL" sz="2200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(korzystanie z transportu komunikacji miejskiej lub roweru);</a:t>
            </a:r>
          </a:p>
          <a:p>
            <a:pPr marL="612000" lvl="0" indent="-288000">
              <a:buClr>
                <a:schemeClr val="bg1"/>
              </a:buClr>
              <a:buFont typeface="Wingdings" pitchFamily="2" charset="2"/>
              <a:buChar char="§"/>
            </a:pPr>
            <a:r>
              <a:rPr lang="pl-PL" sz="2200" u="sng" dirty="0" smtClean="0">
                <a:solidFill>
                  <a:srgbClr val="663300"/>
                </a:solidFill>
                <a:latin typeface="Garamond" pitchFamily="18" charset="0"/>
                <a:cs typeface="Times New Roman" pitchFamily="18" charset="0"/>
              </a:rPr>
              <a:t>ograniczenie zużycia węgla</a:t>
            </a:r>
            <a:r>
              <a:rPr lang="pl-PL" sz="2200" dirty="0" smtClean="0">
                <a:solidFill>
                  <a:srgbClr val="663300"/>
                </a:solidFill>
                <a:latin typeface="Garamond" pitchFamily="18" charset="0"/>
                <a:cs typeface="Times New Roman" pitchFamily="18" charset="0"/>
              </a:rPr>
              <a:t>, </a:t>
            </a:r>
            <a:r>
              <a:rPr lang="pl-PL" sz="2200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spalania drewna </a:t>
            </a:r>
          </a:p>
          <a:p>
            <a:pPr marL="612000" indent="-288000">
              <a:buClr>
                <a:schemeClr val="bg1"/>
              </a:buClr>
              <a:buNone/>
            </a:pPr>
            <a:r>
              <a:rPr lang="pl-PL" sz="2200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oraz gazu ziemnego, a przez to zmniejszenie </a:t>
            </a:r>
          </a:p>
          <a:p>
            <a:pPr marL="612000" indent="-288000">
              <a:buClr>
                <a:schemeClr val="bg1"/>
              </a:buClr>
              <a:buNone/>
            </a:pPr>
            <a:r>
              <a:rPr lang="pl-PL" sz="2200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ilości dwutlenku węgla i tlenków azotu </a:t>
            </a:r>
          </a:p>
          <a:p>
            <a:pPr marL="612000" indent="-288000">
              <a:buClr>
                <a:schemeClr val="bg1"/>
              </a:buClr>
              <a:buNone/>
            </a:pPr>
            <a:r>
              <a:rPr lang="pl-PL" sz="2200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uwalnianych do atmosfery;</a:t>
            </a:r>
          </a:p>
          <a:p>
            <a:pPr marL="612000" lvl="0" indent="-288000">
              <a:buClr>
                <a:schemeClr val="bg1"/>
              </a:buClr>
              <a:buFont typeface="Wingdings" pitchFamily="2" charset="2"/>
              <a:buChar char="§"/>
            </a:pPr>
            <a:r>
              <a:rPr lang="pl-PL" sz="2200" u="sng" dirty="0" smtClean="0">
                <a:solidFill>
                  <a:srgbClr val="663300"/>
                </a:solidFill>
                <a:latin typeface="Garamond" pitchFamily="18" charset="0"/>
                <a:cs typeface="Times New Roman" pitchFamily="18" charset="0"/>
              </a:rPr>
              <a:t>ograniczenie emisji siarki</a:t>
            </a:r>
            <a:r>
              <a:rPr lang="pl-PL" sz="2200" dirty="0" smtClean="0">
                <a:solidFill>
                  <a:srgbClr val="663300"/>
                </a:solidFill>
                <a:latin typeface="Garamond" pitchFamily="18" charset="0"/>
                <a:cs typeface="Times New Roman" pitchFamily="18" charset="0"/>
              </a:rPr>
              <a:t> </a:t>
            </a:r>
            <a:r>
              <a:rPr lang="pl-PL" sz="2200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poprzez np.:</a:t>
            </a:r>
          </a:p>
          <a:p>
            <a:pPr marL="612000" indent="-288000">
              <a:buClr>
                <a:schemeClr val="bg1"/>
              </a:buClr>
              <a:buNone/>
            </a:pPr>
            <a:r>
              <a:rPr lang="pl-PL" sz="2200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oszczędność papieru, przy którego</a:t>
            </a:r>
          </a:p>
          <a:p>
            <a:pPr marL="612000" indent="-288000">
              <a:buClr>
                <a:schemeClr val="bg1"/>
              </a:buClr>
              <a:buNone/>
            </a:pPr>
            <a:r>
              <a:rPr lang="pl-PL" sz="2200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 produkcji emituje się on do atmosfery;</a:t>
            </a:r>
          </a:p>
          <a:p>
            <a:pPr marL="612000" lvl="0" indent="-288000">
              <a:buClr>
                <a:schemeClr val="bg1"/>
              </a:buClr>
              <a:buFont typeface="Wingdings" pitchFamily="2" charset="2"/>
              <a:buChar char="§"/>
            </a:pPr>
            <a:r>
              <a:rPr lang="pl-PL" sz="2200" u="sng" dirty="0" smtClean="0">
                <a:solidFill>
                  <a:srgbClr val="663300"/>
                </a:solidFill>
                <a:latin typeface="Garamond" pitchFamily="18" charset="0"/>
                <a:cs typeface="Times New Roman" pitchFamily="18" charset="0"/>
              </a:rPr>
              <a:t>zmniejszenie zużycia energii elektrycznej</a:t>
            </a:r>
          </a:p>
          <a:p>
            <a:pPr marL="612000" lvl="0" indent="-288000">
              <a:buClr>
                <a:schemeClr val="bg1"/>
              </a:buClr>
              <a:buFont typeface="Wingdings" pitchFamily="2" charset="2"/>
              <a:buChar char="§"/>
            </a:pPr>
            <a:r>
              <a:rPr lang="pl-PL" sz="2200" u="sng" dirty="0" smtClean="0">
                <a:solidFill>
                  <a:srgbClr val="663300"/>
                </a:solidFill>
                <a:latin typeface="Garamond" pitchFamily="18" charset="0"/>
                <a:cs typeface="Times New Roman" pitchFamily="18" charset="0"/>
              </a:rPr>
              <a:t>zmniejszenie zużycia produktów jednorazowego użytku</a:t>
            </a:r>
          </a:p>
          <a:p>
            <a:pPr marL="612000" lvl="0" indent="-288000">
              <a:buClr>
                <a:schemeClr val="bg1"/>
              </a:buClr>
              <a:buFont typeface="Wingdings" pitchFamily="2" charset="2"/>
              <a:buChar char="§"/>
            </a:pPr>
            <a:r>
              <a:rPr lang="pl-PL" sz="2200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ograniczenie korzystania z produktów, które </a:t>
            </a:r>
          </a:p>
          <a:p>
            <a:pPr marL="612000" lvl="0" indent="-288000">
              <a:buClr>
                <a:schemeClr val="bg1"/>
              </a:buClr>
              <a:buNone/>
            </a:pPr>
            <a:r>
              <a:rPr lang="pl-PL" sz="2200" u="sng" dirty="0" smtClean="0">
                <a:solidFill>
                  <a:srgbClr val="663300"/>
                </a:solidFill>
                <a:latin typeface="Garamond" pitchFamily="18" charset="0"/>
                <a:cs typeface="Times New Roman" pitchFamily="18" charset="0"/>
              </a:rPr>
              <a:t>wytwarzają freony</a:t>
            </a:r>
            <a:r>
              <a:rPr lang="pl-PL" sz="2200" u="sng" dirty="0" smtClean="0">
                <a:solidFill>
                  <a:srgbClr val="525252"/>
                </a:solidFill>
                <a:latin typeface="Garamond" pitchFamily="18" charset="0"/>
                <a:cs typeface="Times New Roman" pitchFamily="18" charset="0"/>
              </a:rPr>
              <a:t> </a:t>
            </a:r>
            <a:r>
              <a:rPr lang="pl-PL" sz="2200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oraz inne substancje chłodzące (klimatyzacje i lodówki) </a:t>
            </a:r>
            <a:endParaRPr lang="pl-PL" dirty="0">
              <a:latin typeface="Garamond" pitchFamily="18" charset="0"/>
            </a:endParaRPr>
          </a:p>
        </p:txBody>
      </p:sp>
    </p:spTree>
  </p:cSld>
  <p:clrMapOvr>
    <a:masterClrMapping/>
  </p:clrMapOvr>
  <p:transition spd="slow" advTm="25000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663300"/>
                </a:solidFill>
                <a:latin typeface="Garamond" pitchFamily="18" charset="0"/>
              </a:rPr>
              <a:t>NISZCZENIE LASÓW</a:t>
            </a:r>
            <a:endParaRPr lang="pl-PL" dirty="0">
              <a:solidFill>
                <a:srgbClr val="663300"/>
              </a:solidFill>
              <a:latin typeface="Garamond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412776"/>
            <a:ext cx="4543428" cy="5256584"/>
          </a:xfrm>
        </p:spPr>
        <p:txBody>
          <a:bodyPr>
            <a:normAutofit fontScale="70000" lnSpcReduction="20000"/>
          </a:bodyPr>
          <a:lstStyle/>
          <a:p>
            <a:pPr marL="0" indent="411480" algn="ctr">
              <a:buNone/>
            </a:pPr>
            <a:r>
              <a:rPr lang="pl-P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Lasy całego świata wzbogacają atmosferę w tlen, powstający w procesie fotosyntezy. </a:t>
            </a:r>
          </a:p>
          <a:p>
            <a:pPr marL="0" indent="411480" algn="ctr">
              <a:buNone/>
            </a:pPr>
            <a:endParaRPr lang="pl-PL" sz="15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411480" algn="ctr">
              <a:buNone/>
            </a:pPr>
            <a:r>
              <a:rPr lang="pl-P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Wycinając las, krok po kroku odcinamy sobie źródło tlenu.</a:t>
            </a:r>
          </a:p>
          <a:p>
            <a:pPr marL="0" indent="411480" algn="ctr">
              <a:buNone/>
            </a:pPr>
            <a:r>
              <a:rPr lang="pl-PL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411480" algn="ctr">
              <a:buNone/>
            </a:pPr>
            <a:r>
              <a:rPr lang="pl-P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Lasy oczyszczają powietrze, którym oddychamy.</a:t>
            </a:r>
          </a:p>
          <a:p>
            <a:pPr marL="0" indent="411480" algn="ctr">
              <a:buNone/>
            </a:pPr>
            <a:endParaRPr lang="pl-PL" sz="13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411480" algn="ctr">
              <a:buNone/>
            </a:pPr>
            <a:r>
              <a:rPr lang="pl-P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Wpływają na klimat- na temperaturę i wilgotność.</a:t>
            </a:r>
          </a:p>
          <a:p>
            <a:pPr marL="0" indent="411480" algn="ctr">
              <a:buNone/>
            </a:pPr>
            <a:endParaRPr lang="pl-PL" sz="13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411480" algn="ctr">
              <a:buNone/>
            </a:pPr>
            <a:r>
              <a:rPr lang="pl-P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Stanowią barierę ochronną – chronią przed powodziami, erozją , silnymi wiatrami.</a:t>
            </a:r>
          </a:p>
          <a:p>
            <a:pPr marL="0" indent="411480" algn="ctr">
              <a:buNone/>
            </a:pPr>
            <a:endParaRPr lang="pl-PL" sz="13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411480" algn="ctr">
              <a:buNone/>
            </a:pPr>
            <a:r>
              <a:rPr lang="pl-P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Wydzielają naturalne substancje bakteriobójcze do otoczenia.</a:t>
            </a:r>
          </a:p>
          <a:p>
            <a:pPr marL="0" indent="411480" algn="ctr">
              <a:buNone/>
            </a:pPr>
            <a:endParaRPr lang="pl-PL" sz="13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411480" algn="ctr">
              <a:buNone/>
            </a:pPr>
            <a:r>
              <a:rPr lang="pl-P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Są miejscem wypoczynku dla wielu ludzi.</a:t>
            </a:r>
            <a:endParaRPr lang="pl-PL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pobra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1714488"/>
            <a:ext cx="3532934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images (3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4143380"/>
            <a:ext cx="3571900" cy="2201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5000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>
                <a:ln w="6350">
                  <a:solidFill>
                    <a:srgbClr val="663300"/>
                  </a:solidFill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cs typeface="Times New Roman" pitchFamily="18" charset="0"/>
              </a:rPr>
              <a:t>CEL OGÓLNY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pl-PL" b="1" dirty="0" smtClean="0">
                <a:ln w="18000">
                  <a:solidFill>
                    <a:schemeClr val="accent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aramond" pitchFamily="18" charset="0"/>
              </a:rPr>
              <a:t>POSZERZENIE ŚWIADOMOŚCI ZAGROŻENIA EKOLOGICZNEGO NA NASZEJ PLANECIE.</a:t>
            </a:r>
            <a:endParaRPr lang="pl-PL" dirty="0"/>
          </a:p>
        </p:txBody>
      </p:sp>
    </p:spTree>
  </p:cSld>
  <p:clrMapOvr>
    <a:masterClrMapping/>
  </p:clrMapOvr>
  <p:transition spd="slow" advTm="7000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663300"/>
                </a:solidFill>
                <a:latin typeface="Garamond" pitchFamily="18" charset="0"/>
              </a:rPr>
              <a:t>SMOG</a:t>
            </a:r>
            <a:endParaRPr lang="pl-PL" dirty="0">
              <a:solidFill>
                <a:srgbClr val="663300"/>
              </a:solidFill>
              <a:latin typeface="Garamond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57298"/>
            <a:ext cx="4329114" cy="5500702"/>
          </a:xfrm>
        </p:spPr>
        <p:txBody>
          <a:bodyPr>
            <a:normAutofit/>
          </a:bodyPr>
          <a:lstStyle/>
          <a:p>
            <a:pPr marL="0">
              <a:buNone/>
            </a:pPr>
            <a:r>
              <a:rPr lang="pl-PL" sz="2000" b="1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Smog</a:t>
            </a:r>
            <a:r>
              <a:rPr lang="pl-PL" sz="2000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 jest powodowany przez emisję spalin i pyłów do atmosfery przez samochody oraz zakłady przemysłowe </a:t>
            </a:r>
            <a:br>
              <a:rPr lang="pl-PL" sz="2000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</a:br>
            <a:r>
              <a:rPr lang="pl-PL" sz="2000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w sytuacji niekorzystnych warunków atmosferycznych:  znacznej wilgotności powietrza i braku wiatru.</a:t>
            </a:r>
          </a:p>
          <a:p>
            <a:pPr marL="0">
              <a:buNone/>
            </a:pPr>
            <a:r>
              <a:rPr lang="pl-PL" sz="2000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Wg Światowej Organizacji Zdrowia (WHO) stężenie szkodliwych zanieczyszczeń (m.in. kurzu, smogu, dymów fabrycznych) </a:t>
            </a:r>
            <a:r>
              <a:rPr lang="pl-PL" sz="2000" b="1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nie powinno przekraczać 50 mikrogramów na metr sześcienny. </a:t>
            </a:r>
          </a:p>
          <a:p>
            <a:pPr marL="0">
              <a:buNone/>
            </a:pPr>
            <a:r>
              <a:rPr lang="pl-PL" sz="2000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W chińskich miastach stężenie zanieczyszczeń osiąga 900 mikrogramów i więcej, w Krakowie 400 mikrogramów i więcej…</a:t>
            </a:r>
            <a:endParaRPr lang="pl-PL" sz="2000" dirty="0">
              <a:solidFill>
                <a:schemeClr val="bg1"/>
              </a:solidFill>
              <a:latin typeface="Garamond" pitchFamily="18" charset="0"/>
              <a:cs typeface="Times New Roman" pitchFamily="18" charset="0"/>
            </a:endParaRPr>
          </a:p>
        </p:txBody>
      </p:sp>
      <p:pic>
        <p:nvPicPr>
          <p:cNvPr id="1026" name="Picture 2" descr="imag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1428736"/>
            <a:ext cx="4106736" cy="2729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le tekstowe 4"/>
          <p:cNvSpPr txBox="1"/>
          <p:nvPr/>
        </p:nvSpPr>
        <p:spPr>
          <a:xfrm>
            <a:off x="5214942" y="4429132"/>
            <a:ext cx="350046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u="sng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Konsekwencje:</a:t>
            </a:r>
            <a:r>
              <a:rPr lang="pl-PL" sz="2200" b="1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 </a:t>
            </a:r>
          </a:p>
          <a:p>
            <a:pPr>
              <a:buFont typeface="Wingdings" pitchFamily="2" charset="2"/>
              <a:buChar char="§"/>
            </a:pPr>
            <a:r>
              <a:rPr lang="pl-PL" sz="2200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 astma, </a:t>
            </a:r>
          </a:p>
          <a:p>
            <a:pPr>
              <a:buFont typeface="Wingdings" pitchFamily="2" charset="2"/>
              <a:buChar char="§"/>
            </a:pPr>
            <a:r>
              <a:rPr lang="pl-PL" sz="2200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 niewydolność oddechowa,</a:t>
            </a:r>
          </a:p>
          <a:p>
            <a:pPr>
              <a:buFont typeface="Wingdings" pitchFamily="2" charset="2"/>
              <a:buChar char="§"/>
            </a:pPr>
            <a:r>
              <a:rPr lang="pl-PL" sz="2200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 reakcje alergiczne, </a:t>
            </a:r>
          </a:p>
          <a:p>
            <a:pPr>
              <a:buFont typeface="Wingdings" pitchFamily="2" charset="2"/>
              <a:buChar char="§"/>
            </a:pPr>
            <a:r>
              <a:rPr lang="pl-PL" sz="2200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 niszczenie budynków </a:t>
            </a:r>
          </a:p>
        </p:txBody>
      </p:sp>
    </p:spTree>
  </p:cSld>
  <p:clrMapOvr>
    <a:masterClrMapping/>
  </p:clrMapOvr>
  <p:transition spd="slow" advTm="22000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663300"/>
                </a:solidFill>
                <a:latin typeface="Garamond" pitchFamily="18" charset="0"/>
              </a:rPr>
              <a:t>HAŁAS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>
              <a:buNone/>
            </a:pPr>
            <a:r>
              <a:rPr lang="pl-PL" dirty="0" smtClean="0">
                <a:solidFill>
                  <a:schemeClr val="bg1"/>
                </a:solidFill>
                <a:latin typeface="Garamond" pitchFamily="18" charset="0"/>
              </a:rPr>
              <a:t>To problem powszechny, a jednak bagatelizowany przez ludzi.</a:t>
            </a:r>
          </a:p>
          <a:p>
            <a:pPr marL="0">
              <a:buNone/>
            </a:pPr>
            <a:endParaRPr lang="pl-PL" dirty="0" smtClean="0">
              <a:solidFill>
                <a:schemeClr val="bg1"/>
              </a:solidFill>
              <a:latin typeface="Garamond" pitchFamily="18" charset="0"/>
            </a:endParaRPr>
          </a:p>
          <a:p>
            <a:pPr marL="0">
              <a:buNone/>
            </a:pPr>
            <a:r>
              <a:rPr lang="pl-PL" dirty="0" smtClean="0">
                <a:solidFill>
                  <a:schemeClr val="bg1"/>
                </a:solidFill>
                <a:latin typeface="Garamond" pitchFamily="18" charset="0"/>
              </a:rPr>
              <a:t>Człowiek powoduje powstawanie uciążliwego hałasu,  którego źródłami są przede wszystkim komunikacja </a:t>
            </a:r>
            <a:br>
              <a:rPr lang="pl-PL" dirty="0" smtClean="0">
                <a:solidFill>
                  <a:schemeClr val="bg1"/>
                </a:solidFill>
                <a:latin typeface="Garamond" pitchFamily="18" charset="0"/>
              </a:rPr>
            </a:br>
            <a:r>
              <a:rPr lang="pl-PL" dirty="0" smtClean="0">
                <a:solidFill>
                  <a:schemeClr val="bg1"/>
                </a:solidFill>
                <a:latin typeface="Garamond" pitchFamily="18" charset="0"/>
              </a:rPr>
              <a:t>i przemysł.</a:t>
            </a:r>
          </a:p>
          <a:p>
            <a:pPr marL="0">
              <a:buNone/>
            </a:pPr>
            <a:endParaRPr lang="pl-PL" dirty="0" smtClean="0">
              <a:solidFill>
                <a:schemeClr val="bg1"/>
              </a:solidFill>
              <a:latin typeface="Garamond" pitchFamily="18" charset="0"/>
            </a:endParaRPr>
          </a:p>
          <a:p>
            <a:pPr marL="0">
              <a:buNone/>
            </a:pPr>
            <a:r>
              <a:rPr lang="pl-PL" dirty="0" smtClean="0">
                <a:solidFill>
                  <a:schemeClr val="bg1"/>
                </a:solidFill>
                <a:latin typeface="Garamond" pitchFamily="18" charset="0"/>
              </a:rPr>
              <a:t>Państwowa Inspekcja Ochrony Środowiska przystąpiła do wprowadzenia systemu ewidencji hałaśliwych obiektów w środowisku. Realizowane są także przeciwhałasowe ekrany czy antywibracyjne podtorza.  </a:t>
            </a:r>
            <a:endParaRPr lang="pl-PL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slow" advTm="14000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Komputer\Desktop\img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2996952"/>
            <a:ext cx="1925699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Komputer\Desktop\img1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3429000"/>
            <a:ext cx="1932216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C:\Users\Komputer\Desktop\img1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437112"/>
            <a:ext cx="1872208" cy="1270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663300"/>
                </a:solidFill>
                <a:latin typeface="Garamond" pitchFamily="18" charset="0"/>
              </a:rPr>
              <a:t>HAŁAS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268760"/>
            <a:ext cx="8507288" cy="5400600"/>
          </a:xfrm>
        </p:spPr>
        <p:txBody>
          <a:bodyPr>
            <a:normAutofit fontScale="70000" lnSpcReduction="20000"/>
          </a:bodyPr>
          <a:lstStyle/>
          <a:p>
            <a:pPr marL="0" algn="ctr">
              <a:buNone/>
            </a:pPr>
            <a:r>
              <a:rPr lang="pl-PL" sz="3100" b="1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Źródła hałasu</a:t>
            </a:r>
          </a:p>
          <a:p>
            <a:pPr marL="0">
              <a:buNone/>
            </a:pPr>
            <a:r>
              <a:rPr lang="pl-PL" u="sng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Źródła pojedyncze</a:t>
            </a:r>
          </a:p>
          <a:p>
            <a:pPr marL="0">
              <a:buClr>
                <a:schemeClr val="bg1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 środki komunikacji i transportu publicznego </a:t>
            </a:r>
          </a:p>
          <a:p>
            <a:pPr marL="0">
              <a:buClr>
                <a:schemeClr val="bg1"/>
              </a:buClr>
              <a:buNone/>
            </a:pPr>
            <a:r>
              <a:rPr lang="pl-PL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(autobusy, tramwaje, samochody, tiry) </a:t>
            </a:r>
          </a:p>
          <a:p>
            <a:pPr marL="0">
              <a:buClr>
                <a:schemeClr val="bg1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sprzęt służący do produkcji różnego rodzaju elementów (stocznie, fabryki) </a:t>
            </a:r>
          </a:p>
          <a:p>
            <a:pPr marL="0">
              <a:buClr>
                <a:schemeClr val="bg1"/>
              </a:buClr>
              <a:buFont typeface="Wingdings" pitchFamily="2" charset="2"/>
              <a:buChar char="§"/>
            </a:pPr>
            <a:endParaRPr lang="pl-PL" dirty="0" smtClean="0">
              <a:solidFill>
                <a:schemeClr val="bg1"/>
              </a:solidFill>
              <a:latin typeface="Garamond" pitchFamily="18" charset="0"/>
              <a:cs typeface="Times New Roman" pitchFamily="18" charset="0"/>
            </a:endParaRPr>
          </a:p>
          <a:p>
            <a:pPr marL="0">
              <a:buNone/>
            </a:pPr>
            <a:r>
              <a:rPr lang="pl-PL" u="sng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Zgrupowania źródeł na jednej przestrzeni </a:t>
            </a:r>
          </a:p>
          <a:p>
            <a:pPr marL="0">
              <a:buClr>
                <a:schemeClr val="bg1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parki rozrywki, </a:t>
            </a:r>
          </a:p>
          <a:p>
            <a:pPr marL="0">
              <a:buClr>
                <a:schemeClr val="bg1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lotniska, </a:t>
            </a:r>
          </a:p>
          <a:p>
            <a:pPr marL="0">
              <a:buClr>
                <a:schemeClr val="bg1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drogi, dworce, </a:t>
            </a:r>
          </a:p>
          <a:p>
            <a:pPr marL="0">
              <a:buClr>
                <a:schemeClr val="bg1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duże obiekty przemysłowe, </a:t>
            </a:r>
          </a:p>
          <a:p>
            <a:pPr marL="0">
              <a:buClr>
                <a:schemeClr val="bg1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hale sportowe. </a:t>
            </a:r>
          </a:p>
          <a:p>
            <a:pPr marL="0">
              <a:buNone/>
            </a:pPr>
            <a:endParaRPr lang="pl-PL" dirty="0" smtClean="0">
              <a:solidFill>
                <a:schemeClr val="bg1"/>
              </a:solidFill>
              <a:latin typeface="Garamond" pitchFamily="18" charset="0"/>
              <a:cs typeface="Times New Roman" pitchFamily="18" charset="0"/>
            </a:endParaRPr>
          </a:p>
          <a:p>
            <a:pPr marL="0">
              <a:buNone/>
            </a:pPr>
            <a:endParaRPr lang="pl-PL" dirty="0" smtClean="0">
              <a:solidFill>
                <a:schemeClr val="bg1"/>
              </a:solidFill>
              <a:latin typeface="Garamond" pitchFamily="18" charset="0"/>
              <a:cs typeface="Times New Roman" pitchFamily="18" charset="0"/>
            </a:endParaRPr>
          </a:p>
          <a:p>
            <a:pPr marL="0">
              <a:buNone/>
            </a:pPr>
            <a:r>
              <a:rPr lang="pl-PL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Dlatego bardzo ważne jest rozsądne rozplanowanie rozmieszczenia takich obiektów w terenie i zapewnienia odpowiednich dróg komunikacji z nimi. Innym, równie ważnym źródłem jest działanie człowieka. </a:t>
            </a:r>
            <a:endParaRPr lang="pl-PL" dirty="0">
              <a:solidFill>
                <a:schemeClr val="bg1"/>
              </a:solidFill>
              <a:latin typeface="Garamond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Komputer\Desktop\img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620688"/>
            <a:ext cx="1671241" cy="1671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Users\Komputer\Desktop\img1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20272" y="4005064"/>
            <a:ext cx="1951129" cy="1382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20000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663300"/>
                </a:solidFill>
                <a:latin typeface="Garamond" pitchFamily="18" charset="0"/>
              </a:rPr>
              <a:t>HAŁAS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>
              <a:buNone/>
            </a:pPr>
            <a:r>
              <a:rPr lang="pl-PL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Hałas może być bardzo szkodliwy, zarówno  dla ludzi  jak i dla innych organizmów:</a:t>
            </a:r>
          </a:p>
          <a:p>
            <a:pPr marL="0">
              <a:buClr>
                <a:schemeClr val="bg1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Wpływa na funkcjonowanie ludzkiego organizmu  może</a:t>
            </a:r>
          </a:p>
          <a:p>
            <a:pPr marL="0">
              <a:buClr>
                <a:schemeClr val="bg1"/>
              </a:buClr>
              <a:buNone/>
            </a:pPr>
            <a:r>
              <a:rPr lang="pl-PL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      spowodować  problemy z układem krążenia </a:t>
            </a:r>
          </a:p>
          <a:p>
            <a:pPr marL="0">
              <a:buClr>
                <a:schemeClr val="bg1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Negatywnie wpływa na samopoczucie</a:t>
            </a:r>
          </a:p>
          <a:p>
            <a:pPr marL="0">
              <a:buClr>
                <a:schemeClr val="bg1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Może uszkadzać słuch</a:t>
            </a:r>
          </a:p>
          <a:p>
            <a:pPr marL="0">
              <a:buClr>
                <a:schemeClr val="bg1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Szkodzi zwierzętom</a:t>
            </a:r>
          </a:p>
          <a:p>
            <a:pPr marL="0">
              <a:buNone/>
            </a:pPr>
            <a:r>
              <a:rPr lang="pl-PL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               - obniża przyrost masy ciała </a:t>
            </a:r>
          </a:p>
          <a:p>
            <a:pPr marL="0">
              <a:buNone/>
            </a:pPr>
            <a:r>
              <a:rPr lang="pl-PL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               - zakłóca rozród</a:t>
            </a:r>
          </a:p>
          <a:p>
            <a:pPr marL="0">
              <a:buNone/>
            </a:pPr>
            <a:r>
              <a:rPr lang="pl-PL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               - może </a:t>
            </a:r>
            <a:r>
              <a:rPr lang="pl-PL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powodować obumieranie ptasich zarodków</a:t>
            </a:r>
          </a:p>
          <a:p>
            <a:pPr marL="0">
              <a:buNone/>
            </a:pPr>
            <a:endParaRPr lang="pl-PL" dirty="0" smtClean="0">
              <a:solidFill>
                <a:schemeClr val="bg1"/>
              </a:solidFill>
              <a:latin typeface="Garamond" pitchFamily="18" charset="0"/>
              <a:cs typeface="Times New Roman" pitchFamily="18" charset="0"/>
            </a:endParaRPr>
          </a:p>
          <a:p>
            <a:pPr marL="0">
              <a:buNone/>
            </a:pPr>
            <a:r>
              <a:rPr lang="pl-PL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Wiele zwierząt ucieka od źródeł hałasu, szuka nowych siedlisk.</a:t>
            </a:r>
            <a:endParaRPr lang="pl-PL" dirty="0">
              <a:solidFill>
                <a:schemeClr val="bg1"/>
              </a:solidFill>
              <a:latin typeface="Garamond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17000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663300"/>
                </a:solidFill>
                <a:latin typeface="Garamond" pitchFamily="18" charset="0"/>
              </a:rPr>
              <a:t>ODPADY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3500462"/>
          </a:xfrm>
        </p:spPr>
        <p:txBody>
          <a:bodyPr>
            <a:normAutofit lnSpcReduction="10000"/>
          </a:bodyPr>
          <a:lstStyle/>
          <a:p>
            <a:pPr marL="0">
              <a:buNone/>
            </a:pPr>
            <a:r>
              <a:rPr lang="pl-PL" dirty="0" smtClean="0">
                <a:solidFill>
                  <a:schemeClr val="bg1"/>
                </a:solidFill>
              </a:rPr>
              <a:t>Ogromnym problemem są nielegalne składowiska śmieci, np. w lasach, ale nawet te legalne to prawdziwa bomba.</a:t>
            </a:r>
          </a:p>
          <a:p>
            <a:pPr marL="0">
              <a:buNone/>
            </a:pPr>
            <a:endParaRPr lang="pl-PL" sz="2000" dirty="0" smtClean="0">
              <a:solidFill>
                <a:schemeClr val="bg1"/>
              </a:solidFill>
            </a:endParaRPr>
          </a:p>
          <a:p>
            <a:pPr marL="0">
              <a:buNone/>
            </a:pPr>
            <a:r>
              <a:rPr lang="pl-PL" dirty="0" smtClean="0">
                <a:solidFill>
                  <a:schemeClr val="bg1"/>
                </a:solidFill>
              </a:rPr>
              <a:t>Ludzie wyrzucają bowiem mnóstwo odpadów niebezpiecznych: leki, baterie, sprzęt elektroniczny, termometry rtęciowe, a nawet odpady radioaktywne!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2050" name="Picture 2" descr="F:\ŚMIEC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000636"/>
            <a:ext cx="2857500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F:\WOD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5000636"/>
            <a:ext cx="2857500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F:\OPON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5000636"/>
            <a:ext cx="2500330" cy="1592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5000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663300"/>
                </a:solidFill>
                <a:latin typeface="Garamond" pitchFamily="18" charset="0"/>
              </a:rPr>
              <a:t>ODPADY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1484784"/>
            <a:ext cx="8229600" cy="4853176"/>
          </a:xfrm>
        </p:spPr>
        <p:txBody>
          <a:bodyPr>
            <a:normAutofit fontScale="62500" lnSpcReduction="20000"/>
          </a:bodyPr>
          <a:lstStyle/>
          <a:p>
            <a:pPr marL="0">
              <a:buNone/>
            </a:pPr>
            <a:r>
              <a:rPr lang="pl-PL" sz="3800" b="1" dirty="0" smtClean="0">
                <a:solidFill>
                  <a:schemeClr val="bg1"/>
                </a:solidFill>
              </a:rPr>
              <a:t>Zagrożenia  wynikające ze złego składowania śmieci:</a:t>
            </a:r>
          </a:p>
          <a:p>
            <a:pPr marL="0">
              <a:buNone/>
            </a:pPr>
            <a:endParaRPr lang="pl-PL" b="1" dirty="0" smtClean="0">
              <a:solidFill>
                <a:schemeClr val="bg1"/>
              </a:solidFill>
            </a:endParaRPr>
          </a:p>
          <a:p>
            <a:pPr marL="0">
              <a:buClr>
                <a:schemeClr val="bg1"/>
              </a:buClr>
              <a:buFont typeface="Wingdings" pitchFamily="2" charset="2"/>
              <a:buChar char="Ø"/>
            </a:pPr>
            <a:r>
              <a:rPr lang="pl-PL" u="sng" dirty="0" smtClean="0">
                <a:solidFill>
                  <a:srgbClr val="663300"/>
                </a:solidFill>
              </a:rPr>
              <a:t>zagrożenia dla gleby</a:t>
            </a:r>
          </a:p>
          <a:p>
            <a:pPr marL="0">
              <a:buNone/>
            </a:pPr>
            <a:r>
              <a:rPr lang="pl-PL" dirty="0" smtClean="0">
                <a:solidFill>
                  <a:schemeClr val="bg1"/>
                </a:solidFill>
              </a:rPr>
              <a:t>Związki chemiczne powstałe w wyniku rozkładu szkodliwych odpadów wnikają do gleby</a:t>
            </a:r>
          </a:p>
          <a:p>
            <a:pPr marL="0">
              <a:buNone/>
            </a:pPr>
            <a:endParaRPr lang="pl-PL" sz="1600" dirty="0" smtClean="0">
              <a:solidFill>
                <a:schemeClr val="bg1"/>
              </a:solidFill>
            </a:endParaRPr>
          </a:p>
          <a:p>
            <a:pPr marL="0">
              <a:buClr>
                <a:schemeClr val="bg1"/>
              </a:buClr>
              <a:buFont typeface="Wingdings" pitchFamily="2" charset="2"/>
              <a:buChar char="Ø"/>
            </a:pPr>
            <a:r>
              <a:rPr lang="pl-PL" u="sng" dirty="0" smtClean="0">
                <a:solidFill>
                  <a:srgbClr val="663300"/>
                </a:solidFill>
              </a:rPr>
              <a:t>zagrożenia dla wody pitnej</a:t>
            </a:r>
          </a:p>
          <a:p>
            <a:pPr marL="0">
              <a:buNone/>
            </a:pPr>
            <a:r>
              <a:rPr lang="pl-PL" dirty="0" smtClean="0">
                <a:solidFill>
                  <a:schemeClr val="bg1"/>
                </a:solidFill>
              </a:rPr>
              <a:t>Następnie z gleby mogą przenikać do złóż wody pitnej</a:t>
            </a:r>
          </a:p>
          <a:p>
            <a:pPr marL="0">
              <a:buNone/>
            </a:pPr>
            <a:endParaRPr lang="pl-PL" sz="1600" dirty="0" smtClean="0">
              <a:solidFill>
                <a:schemeClr val="bg1"/>
              </a:solidFill>
            </a:endParaRPr>
          </a:p>
          <a:p>
            <a:pPr marL="0">
              <a:buClr>
                <a:schemeClr val="bg1"/>
              </a:buClr>
              <a:buFont typeface="Wingdings" pitchFamily="2" charset="2"/>
              <a:buChar char="Ø"/>
            </a:pPr>
            <a:r>
              <a:rPr lang="pl-PL" u="sng" dirty="0" smtClean="0">
                <a:solidFill>
                  <a:srgbClr val="663300"/>
                </a:solidFill>
              </a:rPr>
              <a:t>zagrożenia dla powietrza</a:t>
            </a:r>
          </a:p>
          <a:p>
            <a:pPr marL="0">
              <a:buNone/>
            </a:pPr>
            <a:r>
              <a:rPr lang="pl-PL" dirty="0" smtClean="0">
                <a:solidFill>
                  <a:schemeClr val="bg1"/>
                </a:solidFill>
              </a:rPr>
              <a:t>Skażone rzeki i wody parują unosząc szkodliwe związki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w górne warstwy atmosfery skażając powietrze</a:t>
            </a:r>
          </a:p>
          <a:p>
            <a:pPr marL="0">
              <a:buNone/>
            </a:pPr>
            <a:endParaRPr lang="pl-PL" sz="1600" dirty="0" smtClean="0">
              <a:solidFill>
                <a:schemeClr val="bg1"/>
              </a:solidFill>
            </a:endParaRPr>
          </a:p>
          <a:p>
            <a:pPr marL="0">
              <a:buClr>
                <a:schemeClr val="bg1"/>
              </a:buClr>
              <a:buFont typeface="Wingdings" pitchFamily="2" charset="2"/>
              <a:buChar char="Ø"/>
            </a:pPr>
            <a:r>
              <a:rPr lang="pl-PL" u="sng" dirty="0" smtClean="0">
                <a:solidFill>
                  <a:srgbClr val="663300"/>
                </a:solidFill>
              </a:rPr>
              <a:t>zagrożeń dla zwierząt</a:t>
            </a:r>
          </a:p>
          <a:p>
            <a:pPr marL="0">
              <a:buNone/>
            </a:pPr>
            <a:r>
              <a:rPr lang="pl-PL" dirty="0" smtClean="0">
                <a:solidFill>
                  <a:schemeClr val="bg1"/>
                </a:solidFill>
              </a:rPr>
              <a:t>Zwierzęta mylą je ze swoim pokarmem, co często kończy się nawet śmiercią (np. żółwie morskie biorą unoszące się  w wodzie torebki za meduzy).</a:t>
            </a:r>
          </a:p>
          <a:p>
            <a:pPr marL="0">
              <a:buNone/>
            </a:pPr>
            <a:r>
              <a:rPr lang="pl-PL" dirty="0" smtClean="0">
                <a:solidFill>
                  <a:schemeClr val="bg1"/>
                </a:solidFill>
              </a:rPr>
              <a:t>Śmieci niszczą  ich naturalne siedliska </a:t>
            </a:r>
          </a:p>
          <a:p>
            <a:pPr marL="0"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 marL="0"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 marL="0"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 marL="0"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 marL="0">
              <a:buNone/>
            </a:pP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Tm="18000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663300"/>
                </a:solidFill>
                <a:latin typeface="Garamond" pitchFamily="18" charset="0"/>
              </a:rPr>
              <a:t>ODPADY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68592"/>
          </a:xfrm>
        </p:spPr>
        <p:txBody>
          <a:bodyPr/>
          <a:lstStyle/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 </a:t>
            </a:r>
            <a:r>
              <a:rPr lang="pl-PL" b="1" dirty="0" smtClean="0">
                <a:solidFill>
                  <a:schemeClr val="bg1"/>
                </a:solidFill>
              </a:rPr>
              <a:t>Za kilka lat świat może wyglądać tylko tak !</a:t>
            </a:r>
            <a:endParaRPr lang="pl-PL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Komputer\Desktop\img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204865"/>
            <a:ext cx="3384376" cy="2016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Komputer\Desktop\img2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2152" y="2204864"/>
            <a:ext cx="3319607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Komputer\Desktop\images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581128"/>
            <a:ext cx="3384376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images (1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581128"/>
            <a:ext cx="3255089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algn="ctr">
              <a:buNone/>
            </a:pPr>
            <a:r>
              <a:rPr lang="pl-PL" sz="3200" b="1" dirty="0" smtClean="0">
                <a:solidFill>
                  <a:schemeClr val="bg1"/>
                </a:solidFill>
              </a:rPr>
              <a:t>Człowiek zniszczył już wiele walorów przyrody i robi to nadal. Nasuwa się więc pytanie: "Jak ja mogę chronić przyrodę?" Otóż są pewne sposoby...</a:t>
            </a:r>
            <a:endParaRPr lang="pl-PL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663300"/>
                </a:solidFill>
                <a:latin typeface="Garamond" pitchFamily="18" charset="0"/>
              </a:rPr>
              <a:t>SPOSOBY PRZECIWDZIAŁANIA ZAGROŻENIOM EKOLOGICZNYM</a:t>
            </a:r>
            <a:endParaRPr lang="pl-PL" dirty="0">
              <a:solidFill>
                <a:srgbClr val="663300"/>
              </a:solidFill>
              <a:latin typeface="Garamond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785926"/>
            <a:ext cx="8535322" cy="4523434"/>
          </a:xfrm>
        </p:spPr>
        <p:txBody>
          <a:bodyPr>
            <a:normAutofit fontScale="92500" lnSpcReduction="20000"/>
          </a:bodyPr>
          <a:lstStyle/>
          <a:p>
            <a:pPr lvl="0">
              <a:buClr>
                <a:schemeClr val="bg1"/>
              </a:buClr>
              <a:buFont typeface="Wingdings" pitchFamily="2" charset="2"/>
              <a:buChar char="§"/>
            </a:pPr>
            <a:r>
              <a:rPr lang="pl-PL" b="1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zmniejszenie emisji gazów cieplarnianych</a:t>
            </a:r>
          </a:p>
          <a:p>
            <a:pPr lvl="0">
              <a:buClr>
                <a:schemeClr val="bg1"/>
              </a:buClr>
              <a:buFont typeface="Wingdings" pitchFamily="2" charset="2"/>
              <a:buChar char="§"/>
            </a:pPr>
            <a:r>
              <a:rPr lang="pl-PL" b="1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stosowanie alternatywnych źródeł energii</a:t>
            </a:r>
          </a:p>
          <a:p>
            <a:pPr lvl="0">
              <a:buClr>
                <a:schemeClr val="bg1"/>
              </a:buClr>
              <a:buFont typeface="Wingdings" pitchFamily="2" charset="2"/>
              <a:buChar char="§"/>
            </a:pPr>
            <a:r>
              <a:rPr lang="pl-PL" b="1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oszczędzanie energii</a:t>
            </a:r>
          </a:p>
          <a:p>
            <a:pPr lvl="0">
              <a:buClr>
                <a:schemeClr val="bg1"/>
              </a:buClr>
              <a:buFont typeface="Wingdings" pitchFamily="2" charset="2"/>
              <a:buChar char="§"/>
            </a:pPr>
            <a:r>
              <a:rPr lang="pl-PL" b="1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segregacja śmieci i używanie surowców wtórnych</a:t>
            </a:r>
          </a:p>
          <a:p>
            <a:pPr lvl="0">
              <a:buClr>
                <a:schemeClr val="bg1"/>
              </a:buClr>
              <a:buFont typeface="Wingdings" pitchFamily="2" charset="2"/>
              <a:buChar char="§"/>
            </a:pPr>
            <a:r>
              <a:rPr lang="pl-PL" b="1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zmniejszenie emisji gazów niszczących ozon</a:t>
            </a:r>
          </a:p>
          <a:p>
            <a:pPr lvl="0">
              <a:buClr>
                <a:schemeClr val="bg1"/>
              </a:buClr>
              <a:buFont typeface="Wingdings" pitchFamily="2" charset="2"/>
              <a:buChar char="§"/>
            </a:pPr>
            <a:r>
              <a:rPr lang="pl-PL" b="1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dostosowanie przemysłu, transportu, społeczeństwa do tego problemu</a:t>
            </a: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pl-PL" b="1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zwiększenie obszaru zalesionego; </a:t>
            </a: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pl-PL" b="1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oszczędność energii w domach;</a:t>
            </a: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pl-PL" b="1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 modernizacja maszyn elektrycznych, silników</a:t>
            </a:r>
          </a:p>
          <a:p>
            <a:pPr lvl="0">
              <a:buClr>
                <a:schemeClr val="bg1"/>
              </a:buClr>
              <a:buFont typeface="Wingdings" pitchFamily="2" charset="2"/>
              <a:buChar char="§"/>
            </a:pPr>
            <a:r>
              <a:rPr lang="pl-PL" b="1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rozwijanie edukacji ekologicznej</a:t>
            </a: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endParaRPr lang="pl-PL" dirty="0">
              <a:latin typeface="Garamond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20000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dirty="0" smtClean="0">
                <a:solidFill>
                  <a:srgbClr val="663300"/>
                </a:solidFill>
                <a:latin typeface="Garamond" pitchFamily="18" charset="0"/>
              </a:rPr>
              <a:t>SPOSOBY PRZECIWDZIAŁANIA ZAGROŻENIOM EKOLOGICZNYM</a:t>
            </a:r>
            <a:endParaRPr lang="pl-PL" sz="2800" dirty="0"/>
          </a:p>
        </p:txBody>
      </p:sp>
      <p:pic>
        <p:nvPicPr>
          <p:cNvPr id="4" name="Picture 1" descr="img1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714488"/>
            <a:ext cx="1643074" cy="1908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F:\220px-Biogas-Linienbu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4357694"/>
            <a:ext cx="1500198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F:\300px-Giant_photovoltaic_arra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4286256"/>
            <a:ext cx="1500198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F:\Odwiert geotermalny w okolicach Reykjavík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1714488"/>
            <a:ext cx="1436038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F:\Proso rózgowe, jedna z roślin wykorzystywanych w USA jako paliw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10" y="4143380"/>
            <a:ext cx="1643074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pole tekstowe 8"/>
          <p:cNvSpPr txBox="1"/>
          <p:nvPr/>
        </p:nvSpPr>
        <p:spPr>
          <a:xfrm>
            <a:off x="571472" y="3643314"/>
            <a:ext cx="18573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Elektrownia powietrzna</a:t>
            </a:r>
            <a:endParaRPr lang="pl-PL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500034" y="6027003"/>
            <a:ext cx="2143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Biomasa .  Proso rózgowe, jedna z roślin wykorzystywanych </a:t>
            </a:r>
            <a:br>
              <a:rPr lang="pl-PL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 USA jako paliwo</a:t>
            </a:r>
            <a:endParaRPr lang="pl-PL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3000364" y="3714752"/>
            <a:ext cx="1857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Energia geotermalna .</a:t>
            </a:r>
          </a:p>
          <a:p>
            <a:r>
              <a:rPr lang="pl-PL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Odwiert geotermalny</a:t>
            </a:r>
            <a:endParaRPr lang="pl-PL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2786050" y="6215082"/>
            <a:ext cx="2643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Elektrownia słoneczna </a:t>
            </a:r>
          </a:p>
          <a:p>
            <a:r>
              <a:rPr lang="pl-PL" sz="1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Nellis</a:t>
            </a:r>
            <a:r>
              <a:rPr lang="pl-PL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w Stanach Zjednoczonych</a:t>
            </a:r>
            <a:endParaRPr lang="pl-PL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571472" y="1285860"/>
            <a:ext cx="7858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chemeClr val="bg1"/>
                </a:solidFill>
              </a:rPr>
              <a:t>ALTERNATYWNE ŹRÓDŁA ENERGII</a:t>
            </a: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5643570" y="6211669"/>
            <a:ext cx="2428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Biogaz.</a:t>
            </a:r>
          </a:p>
          <a:p>
            <a:r>
              <a:rPr lang="pl-PL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Autobus z instalacją </a:t>
            </a:r>
            <a:r>
              <a:rPr lang="pl-PL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7" action="ppaction://hlinkfile" tooltip="CNG"/>
              </a:rPr>
              <a:t>CNG</a:t>
            </a:r>
            <a:r>
              <a:rPr lang="pl-PL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pl-PL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 biogaz w Bernie w Szwajcarii.</a:t>
            </a:r>
            <a:endParaRPr lang="pl-PL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 descr="F:\220px-Gordon_Dam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29256" y="1785926"/>
            <a:ext cx="1312770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pole tekstowe 15"/>
          <p:cNvSpPr txBox="1"/>
          <p:nvPr/>
        </p:nvSpPr>
        <p:spPr>
          <a:xfrm>
            <a:off x="5286380" y="3714752"/>
            <a:ext cx="3429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Energia wodna</a:t>
            </a:r>
          </a:p>
          <a:p>
            <a:r>
              <a:rPr lang="pl-PL" sz="1200" dirty="0" smtClean="0">
                <a:solidFill>
                  <a:schemeClr val="bg1"/>
                </a:solidFill>
              </a:rPr>
              <a:t> Zapora Gordon w </a:t>
            </a:r>
            <a:r>
              <a:rPr lang="pl-PL" sz="1200" dirty="0" smtClean="0">
                <a:solidFill>
                  <a:schemeClr val="bg1"/>
                </a:solidFill>
                <a:hlinkClick r:id="rId9" action="ppaction://hlinkfile" tooltip="Tasmania"/>
              </a:rPr>
              <a:t>Tasmanii</a:t>
            </a:r>
            <a:r>
              <a:rPr lang="pl-PL" sz="1200" dirty="0" smtClean="0">
                <a:solidFill>
                  <a:schemeClr val="bg1"/>
                </a:solidFill>
              </a:rPr>
              <a:t> umożliwia czerpanie 430 MW mocy z energii spadku wody</a:t>
            </a:r>
            <a:endParaRPr lang="pl-PL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15000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n w="6350">
                  <a:solidFill>
                    <a:srgbClr val="663300"/>
                  </a:solidFill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cs typeface="Times New Roman" pitchFamily="18" charset="0"/>
              </a:rPr>
              <a:t>CELE SZCZEGÓŁOWE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 smtClean="0">
                <a:ln w="18000">
                  <a:solidFill>
                    <a:schemeClr val="accent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aramond" pitchFamily="18" charset="0"/>
              </a:rPr>
              <a:t>Pogłębienie wiadomości z wiedzy o zagrożeniach ekologicznych. Kształtowanie własnej postawy proekologicznych zachowań.</a:t>
            </a:r>
          </a:p>
          <a:p>
            <a:r>
              <a:rPr lang="pl-PL" b="1" dirty="0" smtClean="0">
                <a:ln w="18000">
                  <a:solidFill>
                    <a:schemeClr val="accent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aramond" pitchFamily="18" charset="0"/>
              </a:rPr>
              <a:t>Promowanie stylu życia i zachowań przyjaznych środowisku.</a:t>
            </a:r>
          </a:p>
          <a:p>
            <a:r>
              <a:rPr lang="pl-PL" b="1" dirty="0" smtClean="0">
                <a:ln w="18000">
                  <a:solidFill>
                    <a:schemeClr val="accent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aramond" pitchFamily="18" charset="0"/>
              </a:rPr>
              <a:t>Kształtowanie postawy odpowiedzialności za środowisko.</a:t>
            </a:r>
            <a:endParaRPr lang="pl-PL" dirty="0"/>
          </a:p>
        </p:txBody>
      </p:sp>
    </p:spTree>
  </p:cSld>
  <p:clrMapOvr>
    <a:masterClrMapping/>
  </p:clrMapOvr>
  <p:transition spd="slow" advTm="12000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dirty="0" smtClean="0">
                <a:solidFill>
                  <a:srgbClr val="663300"/>
                </a:solidFill>
                <a:latin typeface="Garamond" pitchFamily="18" charset="0"/>
              </a:rPr>
              <a:t>SPOSOBY PRZECIWDZIAŁANIA ZAGROŻENIOM EKOLOGICZNYM</a:t>
            </a:r>
            <a:endParaRPr lang="pl-PL" sz="2800" dirty="0"/>
          </a:p>
        </p:txBody>
      </p:sp>
      <p:sp>
        <p:nvSpPr>
          <p:cNvPr id="4" name="pole tekstowe 3"/>
          <p:cNvSpPr txBox="1"/>
          <p:nvPr/>
        </p:nvSpPr>
        <p:spPr>
          <a:xfrm>
            <a:off x="571472" y="1357298"/>
            <a:ext cx="8143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bg1"/>
              </a:buClr>
            </a:pPr>
            <a:r>
              <a:rPr lang="pl-PL" b="1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ROZWIJANIE EDUKACJI EKOLOGICZNEJ</a:t>
            </a:r>
            <a:endParaRPr lang="pl-PL" b="1" dirty="0">
              <a:solidFill>
                <a:schemeClr val="bg1"/>
              </a:solidFill>
              <a:latin typeface="Garamond" pitchFamily="18" charset="0"/>
              <a:cs typeface="Times New Roman" pitchFamily="18" charset="0"/>
            </a:endParaRPr>
          </a:p>
        </p:txBody>
      </p:sp>
      <p:pic>
        <p:nvPicPr>
          <p:cNvPr id="6147" name="Picture 3" descr="F:\thumb (4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785926"/>
            <a:ext cx="3214710" cy="2411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F:\thumb (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1857364"/>
            <a:ext cx="3238522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 descr="F:\thumb (6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4339810"/>
            <a:ext cx="3357586" cy="2518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0" name="Picture 6" descr="F:\thumb (7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4286232"/>
            <a:ext cx="3429024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3000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dirty="0" smtClean="0">
                <a:solidFill>
                  <a:srgbClr val="663300"/>
                </a:solidFill>
                <a:latin typeface="Garamond" pitchFamily="18" charset="0"/>
              </a:rPr>
              <a:t>SPOSOBY PRZECIWDZIAŁANIA ZAGROŻENIOM EKOLOGICZNYM</a:t>
            </a:r>
            <a:endParaRPr lang="pl-PL" sz="2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3394" t="14371" r="46950" b="9163"/>
          <a:stretch>
            <a:fillRect/>
          </a:stretch>
        </p:blipFill>
        <p:spPr bwMode="auto">
          <a:xfrm>
            <a:off x="467544" y="2204864"/>
            <a:ext cx="3024336" cy="3877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4243" r="4243" b="4575"/>
          <a:stretch>
            <a:fillRect/>
          </a:stretch>
        </p:blipFill>
        <p:spPr bwMode="auto">
          <a:xfrm>
            <a:off x="4355976" y="3356992"/>
            <a:ext cx="4258358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rostokąt 6"/>
          <p:cNvSpPr/>
          <p:nvPr/>
        </p:nvSpPr>
        <p:spPr>
          <a:xfrm>
            <a:off x="827584" y="1412776"/>
            <a:ext cx="73985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bg1"/>
              </a:buClr>
            </a:pPr>
            <a:r>
              <a:rPr lang="pl-PL" b="1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ROZWIJANIE EDUKACJI EKOLOGICZNEJ</a:t>
            </a:r>
            <a:endParaRPr lang="pl-PL" b="1" dirty="0">
              <a:solidFill>
                <a:schemeClr val="bg1"/>
              </a:solidFill>
              <a:latin typeface="Garamond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13000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285728"/>
            <a:ext cx="8229600" cy="1143000"/>
          </a:xfrm>
        </p:spPr>
        <p:txBody>
          <a:bodyPr>
            <a:normAutofit/>
          </a:bodyPr>
          <a:lstStyle/>
          <a:p>
            <a:r>
              <a:rPr lang="pl-PL" sz="2800" dirty="0" smtClean="0">
                <a:solidFill>
                  <a:srgbClr val="663300"/>
                </a:solidFill>
                <a:latin typeface="Garamond" pitchFamily="18" charset="0"/>
              </a:rPr>
              <a:t>SPOSOBY PRZECIWDZIAŁANIA ZAGROŻENIOM EKOLOGICZNYM</a:t>
            </a:r>
            <a:endParaRPr lang="pl-PL" sz="2800" dirty="0"/>
          </a:p>
        </p:txBody>
      </p:sp>
      <p:sp>
        <p:nvSpPr>
          <p:cNvPr id="5" name="pole tekstowe 4"/>
          <p:cNvSpPr txBox="1"/>
          <p:nvPr/>
        </p:nvSpPr>
        <p:spPr>
          <a:xfrm>
            <a:off x="571472" y="1428736"/>
            <a:ext cx="8001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bg1"/>
              </a:buClr>
            </a:pPr>
            <a:r>
              <a:rPr lang="pl-PL" b="1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ROZWIJANIE EDUKACJI EKOLOGICZNEJ</a:t>
            </a:r>
            <a:endParaRPr lang="pl-PL" b="1" dirty="0">
              <a:solidFill>
                <a:schemeClr val="bg1"/>
              </a:solidFill>
              <a:latin typeface="Garamond" pitchFamily="18" charset="0"/>
              <a:cs typeface="Times New Roman" pitchFamily="18" charset="0"/>
            </a:endParaRPr>
          </a:p>
        </p:txBody>
      </p:sp>
      <p:pic>
        <p:nvPicPr>
          <p:cNvPr id="9218" name="Picture 2" descr="F:\DSC_06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2027" y="2000250"/>
            <a:ext cx="6479946" cy="4308475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3000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800" dirty="0" smtClean="0">
                <a:ln w="18000">
                  <a:solidFill>
                    <a:schemeClr val="accent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aramond" pitchFamily="18" charset="0"/>
              </a:rPr>
              <a:t>Polska Akademia Nauk Ogród Botaniczny </a:t>
            </a:r>
            <a:br>
              <a:rPr lang="pl-PL" sz="2800" dirty="0" smtClean="0">
                <a:ln w="18000">
                  <a:solidFill>
                    <a:schemeClr val="accent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aramond" pitchFamily="18" charset="0"/>
              </a:rPr>
            </a:br>
            <a:r>
              <a:rPr lang="pl-PL" sz="2800" dirty="0" smtClean="0">
                <a:ln w="18000">
                  <a:solidFill>
                    <a:schemeClr val="accent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aramond" pitchFamily="18" charset="0"/>
              </a:rPr>
              <a:t>Centrum Zachowania Różnorodności Biologicznej </a:t>
            </a:r>
            <a:br>
              <a:rPr lang="pl-PL" sz="2800" dirty="0" smtClean="0">
                <a:ln w="18000">
                  <a:solidFill>
                    <a:schemeClr val="accent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aramond" pitchFamily="18" charset="0"/>
              </a:rPr>
            </a:br>
            <a:r>
              <a:rPr lang="pl-PL" sz="2800" dirty="0" smtClean="0">
                <a:ln w="18000">
                  <a:solidFill>
                    <a:schemeClr val="accent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aramond" pitchFamily="18" charset="0"/>
              </a:rPr>
              <a:t>w Powsinie</a:t>
            </a:r>
            <a:endParaRPr lang="pl-PL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>
              <a:buNone/>
            </a:pPr>
            <a:endParaRPr lang="pl-PL" dirty="0" smtClean="0">
              <a:solidFill>
                <a:schemeClr val="bg1"/>
              </a:solidFill>
              <a:latin typeface="Garamond" pitchFamily="18" charset="0"/>
            </a:endParaRPr>
          </a:p>
          <a:p>
            <a:pPr marL="0">
              <a:buNone/>
            </a:pPr>
            <a:r>
              <a:rPr lang="pl-PL" dirty="0" smtClean="0">
                <a:solidFill>
                  <a:schemeClr val="bg1"/>
                </a:solidFill>
                <a:latin typeface="Garamond" pitchFamily="18" charset="0"/>
              </a:rPr>
              <a:t>         Ogród posiada powierzchnie 40 ha , dotychczas</a:t>
            </a:r>
            <a:br>
              <a:rPr lang="pl-PL" dirty="0" smtClean="0">
                <a:solidFill>
                  <a:schemeClr val="bg1"/>
                </a:solidFill>
                <a:latin typeface="Garamond" pitchFamily="18" charset="0"/>
              </a:rPr>
            </a:br>
            <a:r>
              <a:rPr lang="pl-PL" dirty="0" smtClean="0">
                <a:solidFill>
                  <a:schemeClr val="bg1"/>
                </a:solidFill>
                <a:latin typeface="Garamond" pitchFamily="18" charset="0"/>
              </a:rPr>
              <a:t> w ogrodzie udało się zgromadzić ponad 9000 gatunków </a:t>
            </a:r>
            <a:br>
              <a:rPr lang="pl-PL" dirty="0" smtClean="0">
                <a:solidFill>
                  <a:schemeClr val="bg1"/>
                </a:solidFill>
                <a:latin typeface="Garamond" pitchFamily="18" charset="0"/>
              </a:rPr>
            </a:br>
            <a:r>
              <a:rPr lang="pl-PL" dirty="0" smtClean="0">
                <a:solidFill>
                  <a:schemeClr val="bg1"/>
                </a:solidFill>
                <a:latin typeface="Garamond" pitchFamily="18" charset="0"/>
              </a:rPr>
              <a:t>i odmian roślin. </a:t>
            </a:r>
          </a:p>
          <a:p>
            <a:pPr marL="0">
              <a:buNone/>
            </a:pPr>
            <a:r>
              <a:rPr lang="pl-PL" dirty="0" smtClean="0">
                <a:solidFill>
                  <a:schemeClr val="bg1"/>
                </a:solidFill>
                <a:latin typeface="Garamond" pitchFamily="18" charset="0"/>
              </a:rPr>
              <a:t>Na terenie ogrodu od 1995 roku działa Centrum Edukacji Ekologicznej, w którym prowadzone są dla młodzieży zajęcia praktyczne i teoretyczne z zakresu biologii i ekologii.   </a:t>
            </a:r>
            <a:endParaRPr lang="pl-PL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slow" advTm="15000"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074" name="Picture 2" descr="F:\DSC_06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00042"/>
            <a:ext cx="8612941" cy="5726689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9000"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96842"/>
          </a:xfrm>
        </p:spPr>
        <p:txBody>
          <a:bodyPr>
            <a:noAutofit/>
          </a:bodyPr>
          <a:lstStyle/>
          <a:p>
            <a:r>
              <a:rPr lang="pl-PL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KOLEKCJE OGRODU BOTANICZNEGO</a:t>
            </a:r>
            <a:endParaRPr lang="pl-PL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pic>
        <p:nvPicPr>
          <p:cNvPr id="1026" name="Picture 2" descr="F:\DSC_07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71480"/>
            <a:ext cx="4000528" cy="2659926"/>
          </a:xfrm>
          <a:prstGeom prst="rect">
            <a:avLst/>
          </a:prstGeom>
          <a:noFill/>
        </p:spPr>
      </p:pic>
      <p:pic>
        <p:nvPicPr>
          <p:cNvPr id="8" name="Picture 4" descr="F:\DSC_07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571480"/>
            <a:ext cx="4000527" cy="2659925"/>
          </a:xfrm>
          <a:prstGeom prst="rect">
            <a:avLst/>
          </a:prstGeom>
          <a:noFill/>
        </p:spPr>
      </p:pic>
      <p:sp>
        <p:nvSpPr>
          <p:cNvPr id="9" name="pole tekstowe 8"/>
          <p:cNvSpPr txBox="1"/>
          <p:nvPr/>
        </p:nvSpPr>
        <p:spPr>
          <a:xfrm>
            <a:off x="214282" y="3214686"/>
            <a:ext cx="8358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Flora Polski – Kolekcja  Roślin  Górskich </a:t>
            </a:r>
            <a:endParaRPr lang="pl-PL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4" descr="F:\DSC_07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1" y="3571876"/>
            <a:ext cx="4000528" cy="2659926"/>
          </a:xfrm>
          <a:prstGeom prst="rect">
            <a:avLst/>
          </a:prstGeom>
          <a:noFill/>
        </p:spPr>
      </p:pic>
      <p:pic>
        <p:nvPicPr>
          <p:cNvPr id="10" name="Picture 2" descr="F:\DSC_0750.JPG"/>
          <p:cNvPicPr>
            <a:picLocks noChangeAspect="1" noChangeArrowheads="1"/>
          </p:cNvPicPr>
          <p:nvPr/>
        </p:nvPicPr>
        <p:blipFill>
          <a:blip r:embed="rId5" cstate="print"/>
          <a:srcRect l="36886" b="21712"/>
          <a:stretch>
            <a:fillRect/>
          </a:stretch>
        </p:blipFill>
        <p:spPr bwMode="auto">
          <a:xfrm>
            <a:off x="4572000" y="3571876"/>
            <a:ext cx="4000528" cy="2786081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2000"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8280"/>
          </a:xfrm>
        </p:spPr>
        <p:txBody>
          <a:bodyPr>
            <a:noAutofit/>
          </a:bodyPr>
          <a:lstStyle/>
          <a:p>
            <a:r>
              <a:rPr lang="pl-PL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KOLEKCJE OGRODU BOTANICZNEGO</a:t>
            </a:r>
            <a:endParaRPr lang="pl-PL" sz="2400" dirty="0"/>
          </a:p>
        </p:txBody>
      </p:sp>
      <p:pic>
        <p:nvPicPr>
          <p:cNvPr id="10" name="Picture 2" descr="F:\DSC_06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642918"/>
            <a:ext cx="3932386" cy="2614618"/>
          </a:xfrm>
          <a:prstGeom prst="rect">
            <a:avLst/>
          </a:prstGeom>
          <a:noFill/>
        </p:spPr>
      </p:pic>
      <p:pic>
        <p:nvPicPr>
          <p:cNvPr id="11" name="Picture 2" descr="F:\DSC_06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642918"/>
            <a:ext cx="4004395" cy="2662497"/>
          </a:xfrm>
          <a:prstGeom prst="rect">
            <a:avLst/>
          </a:prstGeom>
          <a:noFill/>
        </p:spPr>
      </p:pic>
      <p:pic>
        <p:nvPicPr>
          <p:cNvPr id="12" name="Picture 2" descr="F:\DSC_07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857628"/>
            <a:ext cx="3929090" cy="2612427"/>
          </a:xfrm>
          <a:prstGeom prst="rect">
            <a:avLst/>
          </a:prstGeom>
          <a:noFill/>
        </p:spPr>
      </p:pic>
      <p:pic>
        <p:nvPicPr>
          <p:cNvPr id="13" name="Picture 3" descr="F:\DSC_08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857628"/>
            <a:ext cx="4011387" cy="2667145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428596" y="3357562"/>
            <a:ext cx="8215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Kolekcja ozdobnych drzew, krzewów i pnączy zwana Arboretum  </a:t>
            </a:r>
            <a:endParaRPr lang="pl-PL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12000"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DSC_06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2428868"/>
            <a:ext cx="2636904" cy="3965904"/>
          </a:xfrm>
          <a:prstGeom prst="rect">
            <a:avLst/>
          </a:prstGeom>
          <a:noFill/>
        </p:spPr>
      </p:pic>
      <p:pic>
        <p:nvPicPr>
          <p:cNvPr id="7" name="Picture 12" descr="F:\DSC_077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142984"/>
            <a:ext cx="2589025" cy="3893894"/>
          </a:xfrm>
          <a:prstGeom prst="rect">
            <a:avLst/>
          </a:prstGeom>
          <a:noFill/>
        </p:spPr>
      </p:pic>
      <p:pic>
        <p:nvPicPr>
          <p:cNvPr id="8" name="Picture 13" descr="F:\DSC_12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1142984"/>
            <a:ext cx="2612427" cy="3929090"/>
          </a:xfrm>
          <a:prstGeom prst="rect">
            <a:avLst/>
          </a:prstGeom>
          <a:noFill/>
        </p:spPr>
      </p:pic>
      <p:sp>
        <p:nvSpPr>
          <p:cNvPr id="6" name="pole tekstowe 5"/>
          <p:cNvSpPr txBox="1"/>
          <p:nvPr/>
        </p:nvSpPr>
        <p:spPr>
          <a:xfrm>
            <a:off x="285720" y="5143512"/>
            <a:ext cx="27860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Tablica pamięci </a:t>
            </a:r>
          </a:p>
          <a:p>
            <a:pPr algn="ctr"/>
            <a:r>
              <a:rPr lang="pl-PL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Bogusław Molski  </a:t>
            </a:r>
          </a:p>
          <a:p>
            <a:pPr algn="ctr"/>
            <a:r>
              <a:rPr lang="pl-PL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ZAŁOŻYCIEL I PIERWSZY DYREKTOR OGRODU BOTANICZNEGO</a:t>
            </a:r>
            <a:endParaRPr lang="pl-PL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8280"/>
          </a:xfrm>
        </p:spPr>
        <p:txBody>
          <a:bodyPr>
            <a:noAutofit/>
          </a:bodyPr>
          <a:lstStyle/>
          <a:p>
            <a:r>
              <a:rPr lang="pl-PL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KOLEKCJE OGRODU BOTANICZNEGO</a:t>
            </a:r>
            <a:endParaRPr lang="pl-PL" sz="2400" dirty="0"/>
          </a:p>
        </p:txBody>
      </p:sp>
    </p:spTree>
  </p:cSld>
  <p:clrMapOvr>
    <a:masterClrMapping/>
  </p:clrMapOvr>
  <p:transition spd="slow" advTm="12000"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357190"/>
          </a:xfrm>
        </p:spPr>
        <p:txBody>
          <a:bodyPr>
            <a:noAutofit/>
          </a:bodyPr>
          <a:lstStyle/>
          <a:p>
            <a:r>
              <a:rPr lang="pl-PL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KOLEKCJE OGRODU BOTANICZNEGO</a:t>
            </a:r>
            <a:endParaRPr lang="pl-PL" sz="2400" dirty="0"/>
          </a:p>
        </p:txBody>
      </p:sp>
      <p:pic>
        <p:nvPicPr>
          <p:cNvPr id="5" name="Picture 4" descr="F:\DSC_09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71480"/>
            <a:ext cx="4112315" cy="2734252"/>
          </a:xfrm>
          <a:prstGeom prst="rect">
            <a:avLst/>
          </a:prstGeom>
          <a:noFill/>
        </p:spPr>
      </p:pic>
      <p:pic>
        <p:nvPicPr>
          <p:cNvPr id="7" name="Picture 5" descr="F:\DSC_091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857628"/>
            <a:ext cx="4112315" cy="2734252"/>
          </a:xfrm>
          <a:prstGeom prst="rect">
            <a:avLst/>
          </a:prstGeom>
          <a:noFill/>
        </p:spPr>
      </p:pic>
      <p:pic>
        <p:nvPicPr>
          <p:cNvPr id="8" name="Picture 6" descr="F:\DSC_11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571480"/>
            <a:ext cx="4076882" cy="2710693"/>
          </a:xfrm>
          <a:prstGeom prst="rect">
            <a:avLst/>
          </a:prstGeom>
          <a:noFill/>
        </p:spPr>
      </p:pic>
      <p:pic>
        <p:nvPicPr>
          <p:cNvPr id="9" name="Picture 8" descr="F:\DSC_10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857628"/>
            <a:ext cx="4007042" cy="2714644"/>
          </a:xfrm>
          <a:prstGeom prst="rect">
            <a:avLst/>
          </a:prstGeom>
          <a:noFill/>
        </p:spPr>
      </p:pic>
      <p:sp>
        <p:nvSpPr>
          <p:cNvPr id="10" name="pole tekstowe 9"/>
          <p:cNvSpPr txBox="1"/>
          <p:nvPr/>
        </p:nvSpPr>
        <p:spPr>
          <a:xfrm>
            <a:off x="500034" y="6550223"/>
            <a:ext cx="8358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Kolekcja róż  </a:t>
            </a:r>
            <a:r>
              <a:rPr lang="pl-PL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pl-PL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4786314" y="6286520"/>
            <a:ext cx="3500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Ogród botaniczny </a:t>
            </a:r>
            <a:endParaRPr lang="pl-PL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428596" y="6286520"/>
            <a:ext cx="3500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pl-PL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571472" y="3357562"/>
            <a:ext cx="8358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Kolekcja roślin ozdobnych i użytkowych  </a:t>
            </a:r>
            <a:r>
              <a:rPr lang="pl-PL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pl-PL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12000"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Picture 2" descr="F:\DSC_07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643314"/>
            <a:ext cx="4214842" cy="2732774"/>
          </a:xfrm>
          <a:prstGeom prst="rect">
            <a:avLst/>
          </a:prstGeom>
          <a:noFill/>
        </p:spPr>
      </p:pic>
      <p:pic>
        <p:nvPicPr>
          <p:cNvPr id="5" name="Picture 9" descr="F:\DSC_071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85728"/>
            <a:ext cx="4183753" cy="2781751"/>
          </a:xfrm>
          <a:prstGeom prst="rect">
            <a:avLst/>
          </a:prstGeom>
          <a:noFill/>
        </p:spPr>
      </p:pic>
      <p:pic>
        <p:nvPicPr>
          <p:cNvPr id="6" name="Picture 10" descr="F:\DSC_07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285728"/>
            <a:ext cx="4040877" cy="2786082"/>
          </a:xfrm>
          <a:prstGeom prst="rect">
            <a:avLst/>
          </a:prstGeom>
          <a:noFill/>
        </p:spPr>
      </p:pic>
      <p:pic>
        <p:nvPicPr>
          <p:cNvPr id="7" name="Picture 11" descr="F:\DSC_07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643314"/>
            <a:ext cx="4082824" cy="2714644"/>
          </a:xfrm>
          <a:prstGeom prst="rect">
            <a:avLst/>
          </a:prstGeom>
          <a:noFill/>
        </p:spPr>
      </p:pic>
      <p:sp>
        <p:nvSpPr>
          <p:cNvPr id="8" name="pole tekstowe 7"/>
          <p:cNvSpPr txBox="1"/>
          <p:nvPr/>
        </p:nvSpPr>
        <p:spPr>
          <a:xfrm>
            <a:off x="500034" y="3071810"/>
            <a:ext cx="8429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Kolekcja roślin egzotycznych  z klimatu  tropikalnego, subtropikalnego i suchego. </a:t>
            </a:r>
            <a:endParaRPr lang="pl-PL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500034" y="6357958"/>
            <a:ext cx="8429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Ekspozycja zlokalizowana  jest w szklarniach  „Zielony Raj”</a:t>
            </a:r>
            <a:endParaRPr lang="pl-PL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12000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>
              <a:buNone/>
            </a:pPr>
            <a:r>
              <a:rPr lang="pl-PL" dirty="0" smtClean="0">
                <a:solidFill>
                  <a:schemeClr val="bg1"/>
                </a:solidFill>
                <a:latin typeface="Garamond" pitchFamily="18" charset="0"/>
              </a:rPr>
              <a:t>       Celem mojej pracy było poszerzenie świadomości zagrożenia ekologicznego na naszej planecie wśród uczniów klas IV-VI szkoły podstawowej jak również gimnazjum. Aby podnieś stan świadomości ekologicznej , należy kształtować odpowiedzialność za postępowanie względem środowiska. Wycieczka do Ogrodu Botanicznego, Arboretum w Rogowie czy zwykły spacer do lasu, nie tylko pozwalają na poznanie przyrody, lecz także motywują do właściwych zachowań w środowisku.</a:t>
            </a:r>
            <a:endParaRPr lang="pl-PL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slow" advTm="20000"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9" name="Picture 2" descr="F:\DSC_08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9801" y="285728"/>
            <a:ext cx="4190267" cy="2786082"/>
          </a:xfrm>
          <a:prstGeom prst="rect">
            <a:avLst/>
          </a:prstGeom>
          <a:noFill/>
        </p:spPr>
      </p:pic>
      <p:pic>
        <p:nvPicPr>
          <p:cNvPr id="30" name="Picture 3" descr="F:\DSC_08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357562"/>
            <a:ext cx="4190267" cy="2786082"/>
          </a:xfrm>
          <a:prstGeom prst="rect">
            <a:avLst/>
          </a:prstGeom>
          <a:noFill/>
        </p:spPr>
      </p:pic>
      <p:pic>
        <p:nvPicPr>
          <p:cNvPr id="31" name="Picture 4" descr="F:\DSC_08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357562"/>
            <a:ext cx="4190267" cy="2786082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357158" y="6143644"/>
            <a:ext cx="3500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Wrzos pospolity</a:t>
            </a:r>
            <a:endParaRPr lang="pl-PL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4786314" y="6143644"/>
            <a:ext cx="3500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Azalia </a:t>
            </a:r>
            <a:endParaRPr lang="pl-PL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F:\DSC_0807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85728"/>
            <a:ext cx="4192182" cy="2786082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2000"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pl-PL" sz="2800" dirty="0" smtClean="0">
                <a:ln w="18000">
                  <a:solidFill>
                    <a:schemeClr val="accent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aramond" pitchFamily="18" charset="0"/>
              </a:rPr>
              <a:t>Arboretum Szkoły Głównej Gospodarstwa Wiejskiego w Rogowie</a:t>
            </a:r>
            <a:r>
              <a:rPr lang="pl-PL" sz="2800" dirty="0" smtClean="0">
                <a:solidFill>
                  <a:schemeClr val="bg1"/>
                </a:solidFill>
                <a:latin typeface="Garamond" pitchFamily="18" charset="0"/>
              </a:rPr>
              <a:t> </a:t>
            </a:r>
            <a:endParaRPr lang="pl-PL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464536"/>
          </a:xfrm>
        </p:spPr>
        <p:txBody>
          <a:bodyPr>
            <a:normAutofit/>
          </a:bodyPr>
          <a:lstStyle/>
          <a:p>
            <a:pPr marL="0">
              <a:buNone/>
            </a:pPr>
            <a:r>
              <a:rPr lang="pl-PL" sz="1600" dirty="0" smtClean="0">
                <a:solidFill>
                  <a:schemeClr val="bg1"/>
                </a:solidFill>
                <a:latin typeface="Garamond" pitchFamily="18" charset="0"/>
              </a:rPr>
              <a:t>       </a:t>
            </a:r>
            <a:r>
              <a:rPr lang="pl-PL" sz="2400" dirty="0" smtClean="0">
                <a:solidFill>
                  <a:schemeClr val="bg1"/>
                </a:solidFill>
                <a:latin typeface="Garamond" pitchFamily="18" charset="0"/>
              </a:rPr>
              <a:t>Arboretum Szkoły Głównej Gospodarstwa Wiejskiego to jeden z największych tego typu ogrodów w Polsce. Jest jednostką organizacyjną Leśnego Zakładu Doświadczalnego w Rogowie, w skład którego wchodzi także Centrum Edukacji Przyrodniczo-Leśnej.</a:t>
            </a:r>
          </a:p>
          <a:p>
            <a:pPr marL="0">
              <a:buNone/>
            </a:pPr>
            <a:r>
              <a:rPr lang="pl-PL" sz="2400" dirty="0" smtClean="0">
                <a:solidFill>
                  <a:schemeClr val="bg1"/>
                </a:solidFill>
                <a:latin typeface="Garamond" pitchFamily="18" charset="0"/>
              </a:rPr>
              <a:t>Arboretum powstało w 1923 roku. Założone zostało na terenie leśnym. Pozostałością po lesie, który istniał zanim utworzono ogród są około 150-letnie sosny, a także świerki, dęby i graby. </a:t>
            </a:r>
            <a:endParaRPr lang="pl-PL" sz="2400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slow" advTm="25000"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KOLEKCJE ARBORETUM W ROGOWIE</a:t>
            </a:r>
            <a:endParaRPr lang="pl-PL" sz="24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3789040"/>
            <a:ext cx="1769339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/>
          <p:cNvSpPr/>
          <p:nvPr/>
        </p:nvSpPr>
        <p:spPr>
          <a:xfrm>
            <a:off x="4067944" y="1988840"/>
            <a:ext cx="42839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Kolekcja roślin drzewiastych  </a:t>
            </a:r>
            <a:r>
              <a:rPr lang="pl-PL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pl-PL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2492896"/>
            <a:ext cx="1700760" cy="249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2564904"/>
            <a:ext cx="1599204" cy="247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ole tekstowe 8"/>
          <p:cNvSpPr txBox="1"/>
          <p:nvPr/>
        </p:nvSpPr>
        <p:spPr>
          <a:xfrm>
            <a:off x="395536" y="2348880"/>
            <a:ext cx="252028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pl-PL" sz="1400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Kolekcja roślin drzewiastych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pl-PL" sz="1400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Kolekcja roślin zielonych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pl-PL" sz="1400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Kolekcja roślin tropikalnych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pl-PL" sz="1400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Kolekcja roślin iglastych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pl-PL" sz="1400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Kolekcja roślin chronionych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pl-PL" sz="1400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Kolekcja roślin szklarniowych</a:t>
            </a:r>
          </a:p>
          <a:p>
            <a:endParaRPr lang="pl-PL" sz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pl-PL" sz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pl-PL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323528" y="1700808"/>
            <a:ext cx="41044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Obszar Arboretum zajmują jedne z najbogatszych i najciekawszych kolekcji drzew i krzewów Europy Środkowo-Wschodniej.</a:t>
            </a:r>
            <a:endParaRPr lang="pl-PL" sz="1400" b="1" dirty="0">
              <a:solidFill>
                <a:schemeClr val="bg1"/>
              </a:solidFill>
              <a:latin typeface="Garamond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15000"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2771800" y="4149080"/>
            <a:ext cx="4104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Alpinarium</a:t>
            </a:r>
            <a:endParaRPr lang="pl-PL" sz="14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7634"/>
          <a:stretch>
            <a:fillRect/>
          </a:stretch>
        </p:blipFill>
        <p:spPr bwMode="auto">
          <a:xfrm>
            <a:off x="539552" y="260648"/>
            <a:ext cx="2450729" cy="29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467544" y="3212976"/>
            <a:ext cx="2520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Sosna Limba</a:t>
            </a:r>
            <a:endParaRPr lang="pl-PL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836712"/>
            <a:ext cx="3371782" cy="2249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7"/>
          <p:cNvSpPr txBox="1"/>
          <p:nvPr/>
        </p:nvSpPr>
        <p:spPr>
          <a:xfrm>
            <a:off x="4427984" y="3068960"/>
            <a:ext cx="2520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Wrzosiec bagienny</a:t>
            </a:r>
            <a:endParaRPr lang="pl-PL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 l="10826" b="38975"/>
          <a:stretch>
            <a:fillRect/>
          </a:stretch>
        </p:blipFill>
        <p:spPr bwMode="auto">
          <a:xfrm>
            <a:off x="683568" y="4653136"/>
            <a:ext cx="406862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 t="44094" b="6294"/>
          <a:stretch>
            <a:fillRect/>
          </a:stretch>
        </p:blipFill>
        <p:spPr bwMode="auto">
          <a:xfrm>
            <a:off x="5652120" y="4653136"/>
            <a:ext cx="3156857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pole tekstowe 10"/>
          <p:cNvSpPr txBox="1"/>
          <p:nvPr/>
        </p:nvSpPr>
        <p:spPr>
          <a:xfrm>
            <a:off x="3491880" y="260648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Kolekcja roślin  chronionych</a:t>
            </a:r>
            <a:endParaRPr lang="pl-PL" sz="1400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4211960" y="3356992"/>
            <a:ext cx="4932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Arboretum prowadzi zajęcia dydaktyczne z szeroko pojętej edukacji </a:t>
            </a:r>
            <a:br>
              <a:rPr lang="pl-PL" sz="1400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</a:br>
            <a:r>
              <a:rPr lang="pl-PL" sz="1400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i popularyzacji wiedzy botanicznej. </a:t>
            </a:r>
            <a:endParaRPr lang="pl-PL" sz="1400" dirty="0">
              <a:solidFill>
                <a:schemeClr val="bg1"/>
              </a:solidFill>
              <a:latin typeface="Garamond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12000"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142984"/>
            <a:ext cx="8363272" cy="5166376"/>
          </a:xfrm>
        </p:spPr>
        <p:txBody>
          <a:bodyPr/>
          <a:lstStyle/>
          <a:p>
            <a:pPr marL="0"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W prezentacji przedstawiono tylko wybrane zagrożenia.</a:t>
            </a:r>
          </a:p>
          <a:p>
            <a:pPr marL="0" algn="ctr"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 marL="0"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W rzeczywistości jest ich więcej.</a:t>
            </a:r>
          </a:p>
          <a:p>
            <a:pPr marL="0" algn="ctr"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 marL="0"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To, co stanie się z naszą planetą zależy od nas.</a:t>
            </a:r>
          </a:p>
          <a:p>
            <a:pPr marL="0" algn="ctr"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 marL="0" algn="ctr">
              <a:buNone/>
            </a:pPr>
            <a:r>
              <a:rPr lang="pl-PL" b="1" dirty="0" smtClean="0">
                <a:solidFill>
                  <a:schemeClr val="bg1"/>
                </a:solidFill>
              </a:rPr>
              <a:t>Czy będziesz obojętnie patrzeć na zagładę Ziemi ?</a:t>
            </a:r>
            <a:endParaRPr lang="pl-PL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Tm="13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904696"/>
          </a:xfrm>
        </p:spPr>
        <p:txBody>
          <a:bodyPr>
            <a:normAutofit lnSpcReduction="10000"/>
          </a:bodyPr>
          <a:lstStyle/>
          <a:p>
            <a:pPr marL="0">
              <a:buNone/>
            </a:pPr>
            <a:r>
              <a:rPr lang="pl-PL" dirty="0" smtClean="0">
                <a:solidFill>
                  <a:schemeClr val="bg1"/>
                </a:solidFill>
              </a:rPr>
              <a:t>Bibliografia</a:t>
            </a:r>
          </a:p>
          <a:p>
            <a:pPr marL="0"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 marL="0">
              <a:buNone/>
            </a:pPr>
            <a:r>
              <a:rPr lang="pl-PL" sz="1600" dirty="0" smtClean="0">
                <a:solidFill>
                  <a:schemeClr val="bg1"/>
                </a:solidFill>
              </a:rPr>
              <a:t>1. Ochrona środowiska przyrodniczego- B. Dobrzańska, G. Dobrzański, D. Kiełczewski, Wydawnictwo Naukowe PWN, 2012 </a:t>
            </a:r>
          </a:p>
          <a:p>
            <a:pPr marL="0">
              <a:buNone/>
            </a:pPr>
            <a:r>
              <a:rPr lang="pl-PL" sz="1600" dirty="0" smtClean="0">
                <a:solidFill>
                  <a:schemeClr val="bg1"/>
                </a:solidFill>
              </a:rPr>
              <a:t>2. Ekologia z ochroną środowiska- E. Pałka-Gutowska ,Wydawnictwo Oświata, 2004</a:t>
            </a:r>
          </a:p>
          <a:p>
            <a:pPr marL="0">
              <a:buNone/>
            </a:pPr>
            <a:r>
              <a:rPr lang="pl-PL" sz="1600" dirty="0" smtClean="0">
                <a:solidFill>
                  <a:schemeClr val="bg1"/>
                </a:solidFill>
              </a:rPr>
              <a:t>3. Spór o etykę środowiskową  A. Ganowicz  Bączyk, Wydawnictwo WAM, 2009</a:t>
            </a:r>
          </a:p>
          <a:p>
            <a:pPr marL="0">
              <a:buNone/>
            </a:pPr>
            <a:r>
              <a:rPr lang="pl-PL" sz="1600" dirty="0" smtClean="0">
                <a:solidFill>
                  <a:schemeClr val="bg1"/>
                </a:solidFill>
              </a:rPr>
              <a:t>4. </a:t>
            </a:r>
            <a:r>
              <a:rPr lang="pl-PL" sz="1600" dirty="0" smtClean="0">
                <a:solidFill>
                  <a:schemeClr val="bg1"/>
                </a:solidFill>
                <a:hlinkClick r:id="rId2"/>
              </a:rPr>
              <a:t>https://pl.wikipedia.org/wiki/Alternatywne</a:t>
            </a:r>
            <a:r>
              <a:rPr lang="pl-PL" sz="1600" dirty="0" smtClean="0">
                <a:solidFill>
                  <a:schemeClr val="bg1"/>
                </a:solidFill>
              </a:rPr>
              <a:t> i inne ...</a:t>
            </a:r>
          </a:p>
          <a:p>
            <a:pPr marL="0">
              <a:buNone/>
            </a:pPr>
            <a:endParaRPr lang="pl-PL" sz="1600" dirty="0" smtClean="0">
              <a:solidFill>
                <a:schemeClr val="bg1"/>
              </a:solidFill>
            </a:endParaRPr>
          </a:p>
          <a:p>
            <a:pPr marL="0"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 marL="0"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 marL="0"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 marL="0"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 marL="0"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 marL="0" algn="r">
              <a:buNone/>
            </a:pPr>
            <a:r>
              <a:rPr lang="pl-PL" dirty="0" smtClean="0">
                <a:solidFill>
                  <a:schemeClr val="bg1"/>
                </a:solidFill>
              </a:rPr>
              <a:t>Prezentację wykonała Olga Chojnacka</a:t>
            </a:r>
          </a:p>
          <a:p>
            <a:pPr marL="0" algn="r">
              <a:buNone/>
            </a:pPr>
            <a:r>
              <a:rPr lang="pl-PL" dirty="0" smtClean="0">
                <a:solidFill>
                  <a:schemeClr val="bg1"/>
                </a:solidFill>
              </a:rPr>
              <a:t>KL. I G</a:t>
            </a:r>
          </a:p>
          <a:p>
            <a:pPr marL="0" algn="r">
              <a:buNone/>
            </a:pP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n w="6350">
                  <a:solidFill>
                    <a:srgbClr val="663300"/>
                  </a:solidFill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cs typeface="Times New Roman" pitchFamily="18" charset="0"/>
              </a:rPr>
              <a:t>ZAGROŻENIA EKOLOGICZNE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248512"/>
          </a:xfrm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>
            <a:normAutofit/>
          </a:bodyPr>
          <a:lstStyle/>
          <a:p>
            <a:pPr marL="0" algn="ctr">
              <a:buNone/>
            </a:pPr>
            <a:r>
              <a:rPr lang="pl-PL" sz="3600" b="1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Zagrożenia ekologiczne należy rozumieć jako zjawiska, zdarzenia niebezpieczne dla środowiska, dla ekosystemu, dla elementów go współtworzących. </a:t>
            </a:r>
            <a:endParaRPr lang="pl-PL" sz="3600" b="1" dirty="0">
              <a:solidFill>
                <a:schemeClr val="bg1"/>
              </a:solidFill>
              <a:latin typeface="Garamond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12000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400" dirty="0" smtClean="0">
                <a:ln w="6350">
                  <a:solidFill>
                    <a:srgbClr val="663300"/>
                  </a:solidFill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dirty="0" smtClean="0">
                <a:ln w="6350">
                  <a:solidFill>
                    <a:srgbClr val="663300"/>
                  </a:solidFill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cs typeface="Times New Roman" pitchFamily="18" charset="0"/>
              </a:rPr>
              <a:t>ZAGROŻENIA EKOLOGICZNE</a:t>
            </a:r>
            <a:endParaRPr lang="pl-PL" dirty="0">
              <a:ln w="6350">
                <a:solidFill>
                  <a:srgbClr val="663300"/>
                </a:solidFill>
              </a:ln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2132856"/>
            <a:ext cx="8291264" cy="3993307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pl-PL" b="1" dirty="0" smtClean="0">
              <a:ln w="18000">
                <a:solidFill>
                  <a:schemeClr val="accent2">
                    <a:lumMod val="5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>
              <a:buNone/>
            </a:pPr>
            <a:r>
              <a:rPr lang="pl-PL" b="1" dirty="0" smtClean="0">
                <a:ln w="18000">
                  <a:solidFill>
                    <a:schemeClr val="accent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aramond" pitchFamily="18" charset="0"/>
              </a:rPr>
              <a:t>EFEKT CIEPLARNIANY </a:t>
            </a:r>
          </a:p>
          <a:p>
            <a:pPr>
              <a:buNone/>
            </a:pPr>
            <a:r>
              <a:rPr lang="pl-PL" b="1" dirty="0" smtClean="0">
                <a:ln w="18000">
                  <a:solidFill>
                    <a:schemeClr val="accent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aramond" pitchFamily="18" charset="0"/>
              </a:rPr>
              <a:t>GLOBALNE  OCIEPLENIE  </a:t>
            </a:r>
            <a:endParaRPr lang="pl-PL" sz="2000" b="1" dirty="0" smtClean="0">
              <a:ln w="18000">
                <a:solidFill>
                  <a:schemeClr val="accent2">
                    <a:lumMod val="5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Garamond" pitchFamily="18" charset="0"/>
            </a:endParaRPr>
          </a:p>
          <a:p>
            <a:pPr>
              <a:buNone/>
            </a:pPr>
            <a:r>
              <a:rPr lang="pl-PL" b="1" dirty="0" smtClean="0">
                <a:ln w="18000">
                  <a:solidFill>
                    <a:schemeClr val="accent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aramond" pitchFamily="18" charset="0"/>
              </a:rPr>
              <a:t>DZIURA OZONOWA</a:t>
            </a:r>
          </a:p>
          <a:p>
            <a:pPr>
              <a:buNone/>
            </a:pPr>
            <a:r>
              <a:rPr lang="pl-PL" b="1" dirty="0" smtClean="0">
                <a:ln w="18000">
                  <a:solidFill>
                    <a:schemeClr val="accent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aramond" pitchFamily="18" charset="0"/>
              </a:rPr>
              <a:t>KWAŚNE DESZCZE</a:t>
            </a:r>
          </a:p>
          <a:p>
            <a:pPr>
              <a:buNone/>
            </a:pPr>
            <a:r>
              <a:rPr lang="pl-PL" b="1" dirty="0" smtClean="0">
                <a:ln w="18000">
                  <a:solidFill>
                    <a:schemeClr val="accent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aramond" pitchFamily="18" charset="0"/>
              </a:rPr>
              <a:t>NISZCZENIE LASÓW</a:t>
            </a:r>
          </a:p>
          <a:p>
            <a:pPr>
              <a:buNone/>
            </a:pPr>
            <a:r>
              <a:rPr lang="pl-PL" b="1" dirty="0" smtClean="0">
                <a:ln w="18000">
                  <a:solidFill>
                    <a:schemeClr val="accent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aramond" pitchFamily="18" charset="0"/>
              </a:rPr>
              <a:t>SMOG</a:t>
            </a:r>
          </a:p>
          <a:p>
            <a:pPr>
              <a:buNone/>
            </a:pPr>
            <a:r>
              <a:rPr lang="pl-PL" b="1" dirty="0" smtClean="0">
                <a:ln w="18000">
                  <a:solidFill>
                    <a:schemeClr val="accent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aramond" pitchFamily="18" charset="0"/>
              </a:rPr>
              <a:t>HAŁAS</a:t>
            </a:r>
          </a:p>
          <a:p>
            <a:pPr>
              <a:buNone/>
            </a:pPr>
            <a:r>
              <a:rPr lang="pl-PL" b="1" dirty="0" smtClean="0">
                <a:ln w="18000">
                  <a:solidFill>
                    <a:schemeClr val="accent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aramond" pitchFamily="18" charset="0"/>
              </a:rPr>
              <a:t>ODPADY</a:t>
            </a:r>
            <a:endParaRPr lang="pl-PL" b="1" dirty="0">
              <a:ln w="18000">
                <a:solidFill>
                  <a:schemeClr val="accent2">
                    <a:lumMod val="5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395536" y="1340768"/>
            <a:ext cx="83529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n w="18000">
                  <a:solidFill>
                    <a:schemeClr val="accent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pl-PL" sz="2200" b="1" dirty="0" smtClean="0">
                <a:ln w="18000">
                  <a:solidFill>
                    <a:schemeClr val="accent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66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aramond" pitchFamily="18" charset="0"/>
              </a:rPr>
              <a:t>ZJAWISKA SZCZEGÓLNIE NIEBEZPIECZNE W SKALI GLOBALNEJ </a:t>
            </a:r>
          </a:p>
        </p:txBody>
      </p:sp>
      <p:pic>
        <p:nvPicPr>
          <p:cNvPr id="3076" name="Picture 4" descr="F:\SOS.jpg"/>
          <p:cNvPicPr>
            <a:picLocks noChangeAspect="1" noChangeArrowheads="1"/>
          </p:cNvPicPr>
          <p:nvPr/>
        </p:nvPicPr>
        <p:blipFill>
          <a:blip r:embed="rId2" cstate="print"/>
          <a:srcRect b="12500"/>
          <a:stretch>
            <a:fillRect/>
          </a:stretch>
        </p:blipFill>
        <p:spPr bwMode="auto">
          <a:xfrm>
            <a:off x="4143372" y="3714752"/>
            <a:ext cx="4669249" cy="2428892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</p:cSld>
  <p:clrMapOvr>
    <a:masterClrMapping/>
  </p:clrMapOvr>
  <p:transition spd="slow" advTm="18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effectLst>
            <a:softEdge rad="31750"/>
          </a:effectLst>
        </p:spPr>
        <p:txBody>
          <a:bodyPr>
            <a:normAutofit/>
          </a:bodyPr>
          <a:lstStyle/>
          <a:p>
            <a:r>
              <a:rPr lang="pl-PL" sz="2400" dirty="0" smtClean="0">
                <a:ln w="6350">
                  <a:solidFill>
                    <a:srgbClr val="663300"/>
                  </a:solidFill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3200" dirty="0" smtClean="0">
                <a:ln w="6350">
                  <a:solidFill>
                    <a:srgbClr val="663300"/>
                  </a:solidFill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cs typeface="Times New Roman" pitchFamily="18" charset="0"/>
              </a:rPr>
              <a:t>ZAGROŻENIA EKOLOGICZNE</a:t>
            </a:r>
            <a:endParaRPr lang="pl-PL" sz="3200" dirty="0">
              <a:solidFill>
                <a:srgbClr val="663300"/>
              </a:solidFill>
              <a:latin typeface="Garamond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2132856"/>
            <a:ext cx="7400948" cy="3993307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pl-PL" sz="3300" b="1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KLĘSKI NATURALNE (SUSZE, POWODZIE, TRZĘSIENIA ZIEMI, HURAGANY);</a:t>
            </a:r>
          </a:p>
          <a:p>
            <a:pPr>
              <a:buClr>
                <a:schemeClr val="bg1"/>
              </a:buClr>
              <a:buNone/>
            </a:pPr>
            <a:endParaRPr lang="pl-PL" sz="3300" b="1" dirty="0" smtClean="0">
              <a:solidFill>
                <a:schemeClr val="bg1"/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pl-PL" sz="3300" b="1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TOKSYCZNE ŚRODKI PRZEMYSŁOWE;</a:t>
            </a: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endParaRPr lang="pl-PL" sz="3300" b="1" dirty="0" smtClean="0">
              <a:solidFill>
                <a:schemeClr val="bg1"/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pl-PL" sz="3300" b="1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PROMIENIOTWÓRCZE ŚRODKI PRZEMYSŁOWE;</a:t>
            </a: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endParaRPr lang="pl-PL" sz="3300" b="1" dirty="0" smtClean="0">
              <a:solidFill>
                <a:schemeClr val="bg1"/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pl-PL" sz="3300" b="1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STOSOWANIE BRONI GEOFIZYCZNEJ;</a:t>
            </a:r>
          </a:p>
          <a:p>
            <a:pPr>
              <a:buClr>
                <a:schemeClr val="bg1"/>
              </a:buClr>
              <a:buNone/>
            </a:pPr>
            <a:endParaRPr lang="pl-PL" sz="3300" b="1" dirty="0" smtClean="0">
              <a:solidFill>
                <a:schemeClr val="bg1"/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pl-PL" sz="3300" b="1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WZROST POPULACJI;</a:t>
            </a: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endParaRPr lang="pl-PL" sz="3300" b="1" dirty="0" smtClean="0">
              <a:solidFill>
                <a:schemeClr val="bg1"/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pl-PL" sz="3300" b="1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ZUŻYCIE ZASOBÓW NATURALNYCH (ODNAWIALNYCH I NIEODNAWIALNYCH);</a:t>
            </a: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endParaRPr lang="pl-PL" sz="3300" b="1" dirty="0" smtClean="0">
              <a:solidFill>
                <a:schemeClr val="bg1"/>
              </a:solidFill>
              <a:latin typeface="Garamond" pitchFamily="18" charset="0"/>
              <a:cs typeface="Times New Roman" pitchFamily="18" charset="0"/>
            </a:endParaRP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pl-PL" sz="3300" b="1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GŁÓD, EPIDEMIE, MIGRACJE POPULACJI LUDZKIEJ I INNE.</a:t>
            </a:r>
          </a:p>
          <a:p>
            <a:pPr>
              <a:buNone/>
            </a:pPr>
            <a:endParaRPr lang="pl-PL" sz="3300" b="1" dirty="0"/>
          </a:p>
        </p:txBody>
      </p:sp>
      <p:sp>
        <p:nvSpPr>
          <p:cNvPr id="5" name="pole tekstowe 4"/>
          <p:cNvSpPr txBox="1"/>
          <p:nvPr/>
        </p:nvSpPr>
        <p:spPr>
          <a:xfrm>
            <a:off x="827584" y="1412776"/>
            <a:ext cx="6840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n w="18000">
                  <a:solidFill>
                    <a:schemeClr val="accent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pl-PL" sz="2200" b="1" dirty="0" smtClean="0">
                <a:ln w="18000">
                  <a:solidFill>
                    <a:schemeClr val="accent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66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aramond" pitchFamily="18" charset="0"/>
              </a:rPr>
              <a:t>DO ZAGROŻEŃ EKOLOGICZNYCH,  NALEŻY RÓWNIEŻ ZALICZYĆ:</a:t>
            </a:r>
            <a:endParaRPr lang="pl-PL" sz="2200" b="1" dirty="0">
              <a:solidFill>
                <a:srgbClr val="663300"/>
              </a:solidFill>
              <a:latin typeface="Garamond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20000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57256"/>
          </a:xfrm>
          <a:effectLst>
            <a:softEdge rad="31750"/>
          </a:effectLst>
          <a:scene3d>
            <a:camera prst="orthographicFront"/>
            <a:lightRig rig="soft" dir="t">
              <a:rot lat="0" lon="0" rev="16800000"/>
            </a:lightRig>
          </a:scene3d>
          <a:sp3d>
            <a:bevelT/>
          </a:sp3d>
        </p:spPr>
        <p:txBody>
          <a:bodyPr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pl-PL" cap="all" dirty="0" smtClean="0">
                <a:solidFill>
                  <a:srgbClr val="663300"/>
                </a:solidFill>
                <a:latin typeface="Garamond" pitchFamily="18" charset="0"/>
                <a:cs typeface="Times New Roman" pitchFamily="18" charset="0"/>
              </a:rPr>
              <a:t>EFEKT CIEPLARNIANY</a:t>
            </a:r>
            <a:endParaRPr lang="pl-PL" cap="all" dirty="0">
              <a:solidFill>
                <a:srgbClr val="663300"/>
              </a:solidFill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357686" y="1196752"/>
            <a:ext cx="4286280" cy="2880320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pl-PL" sz="2000" dirty="0" smtClean="0">
                <a:solidFill>
                  <a:schemeClr val="bg1"/>
                </a:solidFill>
                <a:latin typeface="Book Antiqua" pitchFamily="18" charset="0"/>
                <a:ea typeface="Verdana" pitchFamily="34" charset="0"/>
                <a:cs typeface="Times New Roman" pitchFamily="18" charset="0"/>
              </a:rPr>
              <a:t>             </a:t>
            </a:r>
            <a:r>
              <a:rPr lang="pl-PL" sz="2400" dirty="0" smtClean="0">
                <a:solidFill>
                  <a:schemeClr val="bg1"/>
                </a:solidFill>
                <a:latin typeface="Garamond" pitchFamily="18" charset="0"/>
                <a:ea typeface="Verdana" pitchFamily="34" charset="0"/>
                <a:cs typeface="Times New Roman" pitchFamily="18" charset="0"/>
              </a:rPr>
              <a:t>Zjawisko podwyższenia temperatury planety powodowane obecnością gazów cieplarnianych w atmosferze.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2400" dirty="0" smtClean="0">
                <a:solidFill>
                  <a:schemeClr val="bg1"/>
                </a:solidFill>
                <a:latin typeface="Garamond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pl-PL" sz="2400" dirty="0" smtClean="0">
                <a:solidFill>
                  <a:schemeClr val="bg1"/>
                </a:solidFill>
                <a:latin typeface="Garamond" pitchFamily="18" charset="0"/>
              </a:rPr>
              <a:t>Emisja do atmosfery dwutlenku węgla powoduje efekt cieplarniany i co za tym idzie </a:t>
            </a:r>
            <a:r>
              <a:rPr lang="pl-PL" sz="2400" b="1" dirty="0" smtClean="0">
                <a:solidFill>
                  <a:schemeClr val="bg1"/>
                </a:solidFill>
                <a:latin typeface="Garamond" pitchFamily="18" charset="0"/>
              </a:rPr>
              <a:t>globalne ocieplenie. </a:t>
            </a:r>
            <a:endParaRPr lang="pl-PL" sz="2400" b="1" dirty="0" smtClean="0">
              <a:solidFill>
                <a:schemeClr val="bg1"/>
              </a:solidFill>
              <a:latin typeface="Garamond" pitchFamily="18" charset="0"/>
              <a:ea typeface="Verdana" pitchFamily="34" charset="0"/>
              <a:cs typeface="Times New Roman" pitchFamily="18" charset="0"/>
            </a:endParaRPr>
          </a:p>
          <a:p>
            <a:pPr algn="just">
              <a:buNone/>
            </a:pPr>
            <a:endParaRPr lang="pl-PL" sz="1500" dirty="0" smtClean="0">
              <a:solidFill>
                <a:schemeClr val="bg1"/>
              </a:solidFill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algn="just">
              <a:buNone/>
            </a:pPr>
            <a:endParaRPr lang="pl-PL" sz="1500" dirty="0" smtClean="0">
              <a:solidFill>
                <a:schemeClr val="bg1"/>
              </a:solidFill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algn="just">
              <a:buNone/>
            </a:pPr>
            <a:endParaRPr lang="pl-PL" sz="1500" dirty="0" smtClean="0">
              <a:solidFill>
                <a:schemeClr val="bg1"/>
              </a:solidFill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algn="just">
              <a:buNone/>
            </a:pPr>
            <a:endParaRPr lang="pl-PL" sz="1500" dirty="0" smtClean="0">
              <a:solidFill>
                <a:schemeClr val="bg1"/>
              </a:solidFill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endParaRPr lang="pl-PL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2776"/>
            <a:ext cx="3800662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ole tekstowe 5"/>
          <p:cNvSpPr txBox="1"/>
          <p:nvPr/>
        </p:nvSpPr>
        <p:spPr>
          <a:xfrm>
            <a:off x="1187624" y="5301208"/>
            <a:ext cx="7056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b="1" dirty="0">
                <a:solidFill>
                  <a:schemeClr val="bg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Efekt cieplarniany jest zjawiskiem naturalnym, jednak pod wpływem działalności  człowieka przybiera na sile.</a:t>
            </a:r>
          </a:p>
        </p:txBody>
      </p:sp>
    </p:spTree>
  </p:cSld>
  <p:clrMapOvr>
    <a:masterClrMapping/>
  </p:clrMapOvr>
  <p:transition spd="slow" advTm="17000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cap="all" dirty="0" smtClean="0">
                <a:solidFill>
                  <a:srgbClr val="663300"/>
                </a:solidFill>
                <a:latin typeface="Garamond" pitchFamily="18" charset="0"/>
                <a:cs typeface="Times New Roman" pitchFamily="18" charset="0"/>
              </a:rPr>
              <a:t>EFEKT CIEPLARNIANY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686188"/>
          </a:xfrm>
        </p:spPr>
        <p:txBody>
          <a:bodyPr>
            <a:normAutofit fontScale="77500" lnSpcReduction="20000"/>
          </a:bodyPr>
          <a:lstStyle/>
          <a:p>
            <a:pPr>
              <a:buClr>
                <a:schemeClr val="bg1"/>
              </a:buClr>
              <a:buNone/>
            </a:pPr>
            <a:r>
              <a:rPr lang="pl-PL" b="1" dirty="0" smtClean="0">
                <a:solidFill>
                  <a:schemeClr val="bg1"/>
                </a:solidFill>
                <a:latin typeface="Garamond" pitchFamily="18" charset="0"/>
              </a:rPr>
              <a:t>PRZYCZYNY:</a:t>
            </a:r>
            <a:r>
              <a:rPr lang="pl-PL" dirty="0" smtClean="0">
                <a:solidFill>
                  <a:schemeClr val="bg1"/>
                </a:solidFill>
                <a:latin typeface="Garamond" pitchFamily="18" charset="0"/>
              </a:rPr>
              <a:t> </a:t>
            </a:r>
          </a:p>
          <a:p>
            <a:pPr lvl="0">
              <a:buClr>
                <a:schemeClr val="bg1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/>
                </a:solidFill>
                <a:latin typeface="Garamond" pitchFamily="18" charset="0"/>
              </a:rPr>
              <a:t>nadmierne gromadzenie się gazów cieplarnianych w atmosferze Ziemi</a:t>
            </a:r>
          </a:p>
          <a:p>
            <a:pPr lvl="0">
              <a:buClr>
                <a:schemeClr val="bg1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/>
                </a:solidFill>
                <a:latin typeface="Garamond" pitchFamily="18" charset="0"/>
              </a:rPr>
              <a:t>wycinanie lasów deszczowych</a:t>
            </a:r>
          </a:p>
          <a:p>
            <a:pPr lvl="0">
              <a:buClr>
                <a:schemeClr val="bg1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/>
                </a:solidFill>
                <a:latin typeface="Garamond" pitchFamily="18" charset="0"/>
              </a:rPr>
              <a:t>spalanie paliw kopalnych w elektrociepłowniach, elektrowniach</a:t>
            </a:r>
          </a:p>
          <a:p>
            <a:pPr lvl="0">
              <a:buClr>
                <a:schemeClr val="bg1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/>
                </a:solidFill>
                <a:latin typeface="Garamond" pitchFamily="18" charset="0"/>
              </a:rPr>
              <a:t>transport towarów i przewóz ludzi oraz zwiększająca się liczba pojazdów</a:t>
            </a:r>
          </a:p>
          <a:p>
            <a:pPr lvl="0">
              <a:buClr>
                <a:schemeClr val="bg1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/>
                </a:solidFill>
                <a:latin typeface="Garamond" pitchFamily="18" charset="0"/>
              </a:rPr>
              <a:t>rosnące masy odpadów organicznych z wielkich miast, składowane na wysypiskach śmieci</a:t>
            </a:r>
          </a:p>
          <a:p>
            <a:pPr lvl="0">
              <a:buClr>
                <a:schemeClr val="bg1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/>
                </a:solidFill>
                <a:latin typeface="Garamond" pitchFamily="18" charset="0"/>
              </a:rPr>
              <a:t>stosowanie sztucznych nawozów wspomagających procesy nitryfikacji oraz denitryfikacji</a:t>
            </a:r>
          </a:p>
          <a:p>
            <a:endParaRPr lang="pl-PL" dirty="0"/>
          </a:p>
        </p:txBody>
      </p:sp>
      <p:pic>
        <p:nvPicPr>
          <p:cNvPr id="7170" name="Picture 2" descr="pobrane (3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5214950"/>
            <a:ext cx="2381250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F:\pobrane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1" y="5214950"/>
            <a:ext cx="2423789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F:\pobran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5216599"/>
            <a:ext cx="2357454" cy="1380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20000">
    <p:wipe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erzchołek">
  <a:themeElements>
    <a:clrScheme name="Niestandardowy 2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408E2E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Wierzchołek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ierzchołek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2529</TotalTime>
  <Words>1490</Words>
  <Application>Microsoft Office PowerPoint</Application>
  <PresentationFormat>Pokaz na ekranie (4:3)</PresentationFormat>
  <Paragraphs>337</Paragraphs>
  <Slides>45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45</vt:i4>
      </vt:variant>
    </vt:vector>
  </HeadingPairs>
  <TitlesOfParts>
    <vt:vector size="46" baseType="lpstr">
      <vt:lpstr>Wierzchołek</vt:lpstr>
      <vt:lpstr>ZAGROŻENIA EKOLOGICZNE</vt:lpstr>
      <vt:lpstr>CEL OGÓLNY</vt:lpstr>
      <vt:lpstr>CELE SZCZEGÓŁOWE</vt:lpstr>
      <vt:lpstr>Slajd 4</vt:lpstr>
      <vt:lpstr>ZAGROŻENIA EKOLOGICZNE</vt:lpstr>
      <vt:lpstr> ZAGROŻENIA EKOLOGICZNE</vt:lpstr>
      <vt:lpstr> ZAGROŻENIA EKOLOGICZNE</vt:lpstr>
      <vt:lpstr>EFEKT CIEPLARNIANY</vt:lpstr>
      <vt:lpstr>EFEKT CIEPLARNIANY</vt:lpstr>
      <vt:lpstr>EFEKT CIEPLARNIANY</vt:lpstr>
      <vt:lpstr>GLOBALNE OCIEPLENIE</vt:lpstr>
      <vt:lpstr>GLOBALNE OCIEPLENIE</vt:lpstr>
      <vt:lpstr>GLOBALNE OCIEPLENIE </vt:lpstr>
      <vt:lpstr>DZIURA OZONOWA</vt:lpstr>
      <vt:lpstr>DZIURA OZONOWA</vt:lpstr>
      <vt:lpstr>KWAŚNE DESZCZE</vt:lpstr>
      <vt:lpstr>KWAŚNE DESZCZE</vt:lpstr>
      <vt:lpstr>KWAŚNE DESZCZE</vt:lpstr>
      <vt:lpstr>NISZCZENIE LASÓW</vt:lpstr>
      <vt:lpstr>SMOG</vt:lpstr>
      <vt:lpstr>HAŁAS</vt:lpstr>
      <vt:lpstr>HAŁAS</vt:lpstr>
      <vt:lpstr>HAŁAS</vt:lpstr>
      <vt:lpstr>ODPADY</vt:lpstr>
      <vt:lpstr>ODPADY</vt:lpstr>
      <vt:lpstr>ODPADY</vt:lpstr>
      <vt:lpstr>Slajd 27</vt:lpstr>
      <vt:lpstr>SPOSOBY PRZECIWDZIAŁANIA ZAGROŻENIOM EKOLOGICZNYM</vt:lpstr>
      <vt:lpstr>SPOSOBY PRZECIWDZIAŁANIA ZAGROŻENIOM EKOLOGICZNYM</vt:lpstr>
      <vt:lpstr>SPOSOBY PRZECIWDZIAŁANIA ZAGROŻENIOM EKOLOGICZNYM</vt:lpstr>
      <vt:lpstr>SPOSOBY PRZECIWDZIAŁANIA ZAGROŻENIOM EKOLOGICZNYM</vt:lpstr>
      <vt:lpstr>SPOSOBY PRZECIWDZIAŁANIA ZAGROŻENIOM EKOLOGICZNYM</vt:lpstr>
      <vt:lpstr>Polska Akademia Nauk Ogród Botaniczny  Centrum Zachowania Różnorodności Biologicznej  w Powsinie</vt:lpstr>
      <vt:lpstr>Slajd 34</vt:lpstr>
      <vt:lpstr>KOLEKCJE OGRODU BOTANICZNEGO</vt:lpstr>
      <vt:lpstr>KOLEKCJE OGRODU BOTANICZNEGO</vt:lpstr>
      <vt:lpstr>KOLEKCJE OGRODU BOTANICZNEGO</vt:lpstr>
      <vt:lpstr>KOLEKCJE OGRODU BOTANICZNEGO</vt:lpstr>
      <vt:lpstr>Slajd 39</vt:lpstr>
      <vt:lpstr>Slajd 40</vt:lpstr>
      <vt:lpstr>Arboretum Szkoły Głównej Gospodarstwa Wiejskiego w Rogowie </vt:lpstr>
      <vt:lpstr>KOLEKCJE ARBORETUM W ROGOWIE</vt:lpstr>
      <vt:lpstr>Slajd 43</vt:lpstr>
      <vt:lpstr>Slajd 44</vt:lpstr>
      <vt:lpstr>Slajd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ZAGROŻENIA EKOLOGICZNE</dc:title>
  <dc:creator>Komputer</dc:creator>
  <cp:lastModifiedBy>Dawid</cp:lastModifiedBy>
  <cp:revision>288</cp:revision>
  <dcterms:created xsi:type="dcterms:W3CDTF">2016-06-08T16:33:28Z</dcterms:created>
  <dcterms:modified xsi:type="dcterms:W3CDTF">2016-06-21T20:32:20Z</dcterms:modified>
</cp:coreProperties>
</file>